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609" r:id="rId2"/>
    <p:sldId id="610" r:id="rId3"/>
    <p:sldId id="607" r:id="rId4"/>
    <p:sldId id="606" r:id="rId5"/>
    <p:sldId id="608" r:id="rId6"/>
    <p:sldId id="611" r:id="rId7"/>
    <p:sldId id="613" r:id="rId8"/>
    <p:sldId id="615" r:id="rId9"/>
    <p:sldId id="614" r:id="rId10"/>
    <p:sldId id="612" r:id="rId11"/>
    <p:sldId id="618" r:id="rId12"/>
    <p:sldId id="616" r:id="rId13"/>
    <p:sldId id="61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SA - Lung Cancer" id="{9785CBE3-E254-1340-8DFA-F9678403176F}">
          <p14:sldIdLst>
            <p14:sldId id="609"/>
            <p14:sldId id="610"/>
            <p14:sldId id="607"/>
            <p14:sldId id="606"/>
            <p14:sldId id="608"/>
            <p14:sldId id="611"/>
            <p14:sldId id="613"/>
            <p14:sldId id="615"/>
            <p14:sldId id="614"/>
            <p14:sldId id="612"/>
          </p14:sldIdLst>
        </p14:section>
        <p14:section name="OSA and VTE" id="{2CA5D4C2-4545-874C-ABD9-46E6E1829342}">
          <p14:sldIdLst>
            <p14:sldId id="618"/>
            <p14:sldId id="616"/>
            <p14:sldId id="61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3"/>
    <p:restoredTop sz="67483"/>
  </p:normalViewPr>
  <p:slideViewPr>
    <p:cSldViewPr snapToGrid="0" snapToObjects="1">
      <p:cViewPr varScale="1">
        <p:scale>
          <a:sx n="84" d="100"/>
          <a:sy n="84"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5375E3-D699-7F4F-A9C8-0B61E614E5BF}" type="datetimeFigureOut">
              <a:rPr lang="en-US" smtClean="0"/>
              <a:t>3/26/22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F92DF7-E73F-0940-BF48-0CCA5AE7AA8C}" type="slidenum">
              <a:rPr lang="en-US" smtClean="0"/>
              <a:t>‹#›</a:t>
            </a:fld>
            <a:endParaRPr lang="en-US"/>
          </a:p>
        </p:txBody>
      </p:sp>
    </p:spTree>
    <p:extLst>
      <p:ext uri="{BB962C8B-B14F-4D97-AF65-F5344CB8AC3E}">
        <p14:creationId xmlns:p14="http://schemas.microsoft.com/office/powerpoint/2010/main" val="1025748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clinicaltrials.gov/ct2/bye/rQoPWwoRrXS9-i-wudNgpQDxudhWudNzlXNiZip9Ei7ym67VZRFjcR48xR4RA6h9Ei4L3BUgWwNG0it."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doi.org/10.1093/eurheartj/ehu283"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F92DF7-E73F-0940-BF48-0CCA5AE7AA8C}" type="slidenum">
              <a:rPr lang="en-US" smtClean="0"/>
              <a:t>2</a:t>
            </a:fld>
            <a:endParaRPr lang="en-US"/>
          </a:p>
        </p:txBody>
      </p:sp>
    </p:spTree>
    <p:extLst>
      <p:ext uri="{BB962C8B-B14F-4D97-AF65-F5344CB8AC3E}">
        <p14:creationId xmlns:p14="http://schemas.microsoft.com/office/powerpoint/2010/main" val="3927448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13 Hong CF, </a:t>
            </a:r>
            <a:r>
              <a:rPr lang="en-US" sz="1200" kern="1200" dirty="0" err="1">
                <a:solidFill>
                  <a:schemeClr val="tx1"/>
                </a:solidFill>
                <a:effectLst/>
                <a:latin typeface="+mn-lt"/>
                <a:ea typeface="+mn-ea"/>
                <a:cs typeface="+mn-cs"/>
              </a:rPr>
              <a:t>ChenWY,Wu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CW.Upregulation</a:t>
            </a:r>
            <a:r>
              <a:rPr lang="en-US" sz="1200" kern="1200" dirty="0">
                <a:solidFill>
                  <a:schemeClr val="tx1"/>
                </a:solidFill>
                <a:effectLst/>
                <a:latin typeface="+mn-lt"/>
                <a:ea typeface="+mn-ea"/>
                <a:cs typeface="+mn-cs"/>
              </a:rPr>
              <a:t> of. </a:t>
            </a:r>
            <a:r>
              <a:rPr lang="en-US" sz="1200" kern="1200" dirty="0" err="1">
                <a:solidFill>
                  <a:schemeClr val="tx1"/>
                </a:solidFill>
                <a:effectLst/>
                <a:latin typeface="+mn-lt"/>
                <a:ea typeface="+mn-ea"/>
                <a:cs typeface="+mn-cs"/>
              </a:rPr>
              <a:t>Wnt</a:t>
            </a:r>
            <a:r>
              <a:rPr lang="en-US" sz="1200" kern="1200" dirty="0">
                <a:solidFill>
                  <a:schemeClr val="tx1"/>
                </a:solidFill>
                <a:effectLst/>
                <a:latin typeface="+mn-lt"/>
                <a:ea typeface="+mn-ea"/>
                <a:cs typeface="+mn-cs"/>
              </a:rPr>
              <a:t> signaling under hypoxia promotes lung cancer progression. </a:t>
            </a:r>
            <a:r>
              <a:rPr lang="en-US" sz="1200" kern="1200" dirty="0" err="1">
                <a:solidFill>
                  <a:schemeClr val="tx1"/>
                </a:solidFill>
                <a:effectLst/>
                <a:latin typeface="+mn-lt"/>
                <a:ea typeface="+mn-ea"/>
                <a:cs typeface="+mn-cs"/>
              </a:rPr>
              <a:t>OncolRep</a:t>
            </a:r>
            <a:r>
              <a:rPr lang="en-US" sz="1200" kern="1200" dirty="0">
                <a:solidFill>
                  <a:schemeClr val="tx1"/>
                </a:solidFill>
                <a:effectLst/>
                <a:latin typeface="+mn-lt"/>
                <a:ea typeface="+mn-ea"/>
                <a:cs typeface="+mn-cs"/>
              </a:rPr>
              <a:t> 2017;38:1706–1714. (b-Catenin is an important</a:t>
            </a:r>
          </a:p>
          <a:p>
            <a:r>
              <a:rPr lang="en-US" sz="1200" kern="1200" dirty="0">
                <a:solidFill>
                  <a:schemeClr val="tx1"/>
                </a:solidFill>
                <a:effectLst/>
                <a:latin typeface="+mn-lt"/>
                <a:ea typeface="+mn-ea"/>
                <a:cs typeface="+mn-cs"/>
              </a:rPr>
              <a:t>target protein for this pathway, having been shown to promote non-small cell lung cancer through </a:t>
            </a:r>
            <a:r>
              <a:rPr lang="en-US" sz="1200" kern="1200" dirty="0" err="1">
                <a:solidFill>
                  <a:schemeClr val="tx1"/>
                </a:solidFill>
                <a:effectLst/>
                <a:latin typeface="+mn-lt"/>
                <a:ea typeface="+mn-ea"/>
                <a:cs typeface="+mn-cs"/>
              </a:rPr>
              <a:t>theWnt</a:t>
            </a:r>
            <a:r>
              <a:rPr lang="en-US" sz="1200" kern="1200" dirty="0">
                <a:solidFill>
                  <a:schemeClr val="tx1"/>
                </a:solidFill>
                <a:effectLst/>
                <a:latin typeface="+mn-lt"/>
                <a:ea typeface="+mn-ea"/>
                <a:cs typeface="+mn-cs"/>
              </a:rPr>
              <a:t> signaling pathways)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14 Kong X, Zhao Y, Li X, Tao Z, Hou M, Ma H. Overexpression of HIF-2adependent</a:t>
            </a:r>
          </a:p>
          <a:p>
            <a:r>
              <a:rPr lang="en-US" sz="1200" kern="1200" dirty="0">
                <a:solidFill>
                  <a:schemeClr val="tx1"/>
                </a:solidFill>
                <a:effectLst/>
                <a:latin typeface="+mn-lt"/>
                <a:ea typeface="+mn-ea"/>
                <a:cs typeface="+mn-cs"/>
              </a:rPr>
              <a:t>NEAT1 promotes the progression of non-small cell lung</a:t>
            </a:r>
          </a:p>
          <a:p>
            <a:r>
              <a:rPr lang="en-US" sz="1200" kern="1200" dirty="0">
                <a:solidFill>
                  <a:schemeClr val="tx1"/>
                </a:solidFill>
                <a:effectLst/>
                <a:latin typeface="+mn-lt"/>
                <a:ea typeface="+mn-ea"/>
                <a:cs typeface="+mn-cs"/>
              </a:rPr>
              <a:t>cancer through miR-101-3p/SOX9/</a:t>
            </a:r>
            <a:r>
              <a:rPr lang="en-US" sz="1200" kern="1200" dirty="0" err="1">
                <a:solidFill>
                  <a:schemeClr val="tx1"/>
                </a:solidFill>
                <a:effectLst/>
                <a:latin typeface="+mn-lt"/>
                <a:ea typeface="+mn-ea"/>
                <a:cs typeface="+mn-cs"/>
              </a:rPr>
              <a:t>Wnt</a:t>
            </a:r>
            <a:r>
              <a:rPr lang="en-US" sz="1200" kern="1200" dirty="0">
                <a:solidFill>
                  <a:schemeClr val="tx1"/>
                </a:solidFill>
                <a:effectLst/>
                <a:latin typeface="+mn-lt"/>
                <a:ea typeface="+mn-ea"/>
                <a:cs typeface="+mn-cs"/>
              </a:rPr>
              <a:t>/b-catenin signal pathway. Cell</a:t>
            </a:r>
          </a:p>
          <a:p>
            <a:r>
              <a:rPr lang="en-US" sz="1200" kern="1200" dirty="0" err="1">
                <a:solidFill>
                  <a:schemeClr val="tx1"/>
                </a:solidFill>
                <a:effectLst/>
                <a:latin typeface="+mn-lt"/>
                <a:ea typeface="+mn-ea"/>
                <a:cs typeface="+mn-cs"/>
              </a:rPr>
              <a:t>Physiol</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Biochem</a:t>
            </a:r>
            <a:r>
              <a:rPr lang="en-US" sz="1200" kern="1200" dirty="0">
                <a:solidFill>
                  <a:schemeClr val="tx1"/>
                </a:solidFill>
                <a:effectLst/>
                <a:latin typeface="+mn-lt"/>
                <a:ea typeface="+mn-ea"/>
                <a:cs typeface="+mn-cs"/>
              </a:rPr>
              <a:t> 2019;52:368–381.</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15 </a:t>
            </a:r>
            <a:r>
              <a:rPr lang="en-US" sz="1200" kern="1200" dirty="0" err="1">
                <a:solidFill>
                  <a:schemeClr val="tx1"/>
                </a:solidFill>
                <a:effectLst/>
                <a:latin typeface="+mn-lt"/>
                <a:ea typeface="+mn-ea"/>
                <a:cs typeface="+mn-cs"/>
              </a:rPr>
              <a:t>Munksgaard</a:t>
            </a:r>
            <a:r>
              <a:rPr lang="en-US" sz="1200" kern="1200" dirty="0">
                <a:solidFill>
                  <a:schemeClr val="tx1"/>
                </a:solidFill>
                <a:effectLst/>
                <a:latin typeface="+mn-lt"/>
                <a:ea typeface="+mn-ea"/>
                <a:cs typeface="+mn-cs"/>
              </a:rPr>
              <a:t> Persson M, Johansson ME, Monsef N, Planck M, Beckman</a:t>
            </a:r>
          </a:p>
          <a:p>
            <a:r>
              <a:rPr lang="en-US" sz="1200" kern="1200" dirty="0">
                <a:solidFill>
                  <a:schemeClr val="tx1"/>
                </a:solidFill>
                <a:effectLst/>
                <a:latin typeface="+mn-lt"/>
                <a:ea typeface="+mn-ea"/>
                <a:cs typeface="+mn-cs"/>
              </a:rPr>
              <a:t>S, </a:t>
            </a:r>
            <a:r>
              <a:rPr lang="en-US" sz="1200" kern="1200" dirty="0" err="1">
                <a:solidFill>
                  <a:schemeClr val="tx1"/>
                </a:solidFill>
                <a:effectLst/>
                <a:latin typeface="+mn-lt"/>
                <a:ea typeface="+mn-ea"/>
                <a:cs typeface="+mn-cs"/>
              </a:rPr>
              <a:t>Seckl</a:t>
            </a:r>
            <a:r>
              <a:rPr lang="en-US" sz="1200" kern="1200" dirty="0">
                <a:solidFill>
                  <a:schemeClr val="tx1"/>
                </a:solidFill>
                <a:effectLst/>
                <a:latin typeface="+mn-lt"/>
                <a:ea typeface="+mn-ea"/>
                <a:cs typeface="+mn-cs"/>
              </a:rPr>
              <a:t> MJ, et al. HIF-2a expression is suppressed in SCLC cells,</a:t>
            </a:r>
          </a:p>
          <a:p>
            <a:r>
              <a:rPr lang="en-US" sz="1200" kern="1200" dirty="0">
                <a:solidFill>
                  <a:schemeClr val="tx1"/>
                </a:solidFill>
                <a:effectLst/>
                <a:latin typeface="+mn-lt"/>
                <a:ea typeface="+mn-ea"/>
                <a:cs typeface="+mn-cs"/>
              </a:rPr>
              <a:t>which survive in moderate and severe hypoxia when HIF-1a is</a:t>
            </a:r>
          </a:p>
          <a:p>
            <a:r>
              <a:rPr lang="en-US" sz="1200" kern="1200" dirty="0">
                <a:solidFill>
                  <a:schemeClr val="tx1"/>
                </a:solidFill>
                <a:effectLst/>
                <a:latin typeface="+mn-lt"/>
                <a:ea typeface="+mn-ea"/>
                <a:cs typeface="+mn-cs"/>
              </a:rPr>
              <a:t>repressed. Am J </a:t>
            </a:r>
            <a:r>
              <a:rPr lang="en-US" sz="1200" kern="1200" dirty="0" err="1">
                <a:solidFill>
                  <a:schemeClr val="tx1"/>
                </a:solidFill>
                <a:effectLst/>
                <a:latin typeface="+mn-lt"/>
                <a:ea typeface="+mn-ea"/>
                <a:cs typeface="+mn-cs"/>
              </a:rPr>
              <a:t>Pathol</a:t>
            </a:r>
            <a:r>
              <a:rPr lang="en-US" sz="1200" kern="1200" dirty="0">
                <a:solidFill>
                  <a:schemeClr val="tx1"/>
                </a:solidFill>
                <a:effectLst/>
                <a:latin typeface="+mn-lt"/>
                <a:ea typeface="+mn-ea"/>
                <a:cs typeface="+mn-cs"/>
              </a:rPr>
              <a:t> 2012;180:494–504. (However, even within lung cancers, different</a:t>
            </a:r>
          </a:p>
          <a:p>
            <a:r>
              <a:rPr lang="en-US" sz="1200" kern="1200" dirty="0">
                <a:solidFill>
                  <a:schemeClr val="tx1"/>
                </a:solidFill>
                <a:effectLst/>
                <a:latin typeface="+mn-lt"/>
                <a:ea typeface="+mn-ea"/>
                <a:cs typeface="+mn-cs"/>
              </a:rPr>
              <a:t>subtypes may respond differently to</a:t>
            </a:r>
          </a:p>
          <a:p>
            <a:r>
              <a:rPr lang="en-US" sz="1200" kern="1200" dirty="0">
                <a:solidFill>
                  <a:schemeClr val="tx1"/>
                </a:solidFill>
                <a:effectLst/>
                <a:latin typeface="+mn-lt"/>
                <a:ea typeface="+mn-ea"/>
                <a:cs typeface="+mn-cs"/>
              </a:rPr>
              <a:t>hypoxia. In fact, HIF-2a expression is</a:t>
            </a:r>
          </a:p>
          <a:p>
            <a:r>
              <a:rPr lang="en-US" sz="1200" kern="1200" dirty="0">
                <a:solidFill>
                  <a:schemeClr val="tx1"/>
                </a:solidFill>
                <a:effectLst/>
                <a:latin typeface="+mn-lt"/>
                <a:ea typeface="+mn-ea"/>
                <a:cs typeface="+mn-cs"/>
              </a:rPr>
              <a:t>suppressed in small cell lung cancer cells)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16 Wang WJ, Ouyang C, Yu B, Chen C, Xu XF, Ye XQ. Role of </a:t>
            </a:r>
            <a:r>
              <a:rPr lang="en-US" sz="1200" kern="1200" dirty="0" err="1">
                <a:solidFill>
                  <a:schemeClr val="tx1"/>
                </a:solidFill>
                <a:effectLst/>
                <a:latin typeface="+mn-lt"/>
                <a:ea typeface="+mn-ea"/>
                <a:cs typeface="+mn-cs"/>
              </a:rPr>
              <a:t>hypoxiainducible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factor-2a in lung cancer (review). Oncol Rep 2021;45:57. (HIF-2a, was found to be, associated with poor prognosis in non-small cell lung cancer, promoting tumorigenesis, angiogenesis, metastasis, and cancer progression</a:t>
            </a:r>
          </a:p>
          <a:p>
            <a:r>
              <a:rPr lang="en-US" sz="1200" kern="1200" dirty="0">
                <a:solidFill>
                  <a:schemeClr val="tx1"/>
                </a:solidFill>
                <a:effectLst/>
                <a:latin typeface="+mn-lt"/>
                <a:ea typeface="+mn-ea"/>
                <a:cs typeface="+mn-cs"/>
              </a:rPr>
              <a:t>)</a:t>
            </a:r>
          </a:p>
          <a:p>
            <a:endParaRPr lang="en-US" dirty="0"/>
          </a:p>
          <a:p>
            <a:endParaRPr lang="en-US" dirty="0"/>
          </a:p>
          <a:p>
            <a:r>
              <a:rPr lang="en-US" dirty="0"/>
              <a:t>5. </a:t>
            </a:r>
            <a:r>
              <a:rPr lang="en-US" sz="1200" b="0" i="0" kern="1200" dirty="0">
                <a:solidFill>
                  <a:schemeClr val="tx1"/>
                </a:solidFill>
                <a:effectLst/>
                <a:latin typeface="+mn-lt"/>
                <a:ea typeface="+mn-ea"/>
                <a:cs typeface="+mn-cs"/>
              </a:rPr>
              <a:t>Y. Liu, X. Song, X. Wang, </a:t>
            </a:r>
            <a:r>
              <a:rPr lang="en-US" sz="1200" b="0" i="1" kern="1200" dirty="0">
                <a:solidFill>
                  <a:schemeClr val="tx1"/>
                </a:solidFill>
                <a:effectLst/>
                <a:latin typeface="+mn-lt"/>
                <a:ea typeface="+mn-ea"/>
                <a:cs typeface="+mn-cs"/>
              </a:rPr>
              <a:t>et </a:t>
            </a:r>
            <a:r>
              <a:rPr lang="en-US" sz="1200" b="0" i="1" kern="1200" dirty="0" err="1">
                <a:solidFill>
                  <a:schemeClr val="tx1"/>
                </a:solidFill>
                <a:effectLst/>
                <a:latin typeface="+mn-lt"/>
                <a:ea typeface="+mn-ea"/>
                <a:cs typeface="+mn-cs"/>
              </a:rPr>
              <a:t>al.</a:t>
            </a:r>
            <a:r>
              <a:rPr lang="en-US" sz="1200" b="1" i="0" kern="1200" dirty="0" err="1">
                <a:solidFill>
                  <a:schemeClr val="tx1"/>
                </a:solidFill>
                <a:effectLst/>
                <a:latin typeface="+mn-lt"/>
                <a:ea typeface="+mn-ea"/>
                <a:cs typeface="+mn-cs"/>
              </a:rPr>
              <a:t>Effect</a:t>
            </a:r>
            <a:r>
              <a:rPr lang="en-US" sz="1200" b="1" i="0" kern="1200" dirty="0">
                <a:solidFill>
                  <a:schemeClr val="tx1"/>
                </a:solidFill>
                <a:effectLst/>
                <a:latin typeface="+mn-lt"/>
                <a:ea typeface="+mn-ea"/>
                <a:cs typeface="+mn-cs"/>
              </a:rPr>
              <a:t> of chronic intermittent hypoxia on biological behavior and hypoxia-associated gene expression in lung cancer cells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J Cell </a:t>
            </a:r>
            <a:r>
              <a:rPr lang="en-US" sz="1200" b="0" i="0" kern="1200" dirty="0" err="1">
                <a:solidFill>
                  <a:schemeClr val="tx1"/>
                </a:solidFill>
                <a:effectLst/>
                <a:latin typeface="+mn-lt"/>
                <a:ea typeface="+mn-ea"/>
                <a:cs typeface="+mn-cs"/>
              </a:rPr>
              <a:t>Biochem</a:t>
            </a:r>
            <a:r>
              <a:rPr lang="en-US" sz="1200" b="0" i="0" kern="1200" dirty="0">
                <a:solidFill>
                  <a:schemeClr val="tx1"/>
                </a:solidFill>
                <a:effectLst/>
                <a:latin typeface="+mn-lt"/>
                <a:ea typeface="+mn-ea"/>
                <a:cs typeface="+mn-cs"/>
              </a:rPr>
              <a:t>, 111 (2010), pp. 554-563</a:t>
            </a:r>
          </a:p>
          <a:p>
            <a:endParaRPr lang="en-US" dirty="0"/>
          </a:p>
          <a:p>
            <a:r>
              <a:rPr lang="en-US" dirty="0"/>
              <a:t>6. </a:t>
            </a:r>
            <a:r>
              <a:rPr lang="en-US" sz="1200" b="0" i="0" kern="1200" dirty="0">
                <a:solidFill>
                  <a:schemeClr val="tx1"/>
                </a:solidFill>
                <a:effectLst/>
                <a:latin typeface="+mn-lt"/>
                <a:ea typeface="+mn-ea"/>
                <a:cs typeface="+mn-cs"/>
              </a:rPr>
              <a:t>M.W. </a:t>
            </a:r>
            <a:r>
              <a:rPr lang="en-US" sz="1200" b="0" i="0" kern="1200" dirty="0" err="1">
                <a:solidFill>
                  <a:schemeClr val="tx1"/>
                </a:solidFill>
                <a:effectLst/>
                <a:latin typeface="+mn-lt"/>
                <a:ea typeface="+mn-ea"/>
                <a:cs typeface="+mn-cs"/>
              </a:rPr>
              <a:t>Dewhirst</a:t>
            </a:r>
            <a:r>
              <a:rPr lang="en-US" sz="1200" b="1" i="0" kern="1200" dirty="0" err="1">
                <a:solidFill>
                  <a:schemeClr val="tx1"/>
                </a:solidFill>
                <a:effectLst/>
                <a:latin typeface="+mn-lt"/>
                <a:ea typeface="+mn-ea"/>
                <a:cs typeface="+mn-cs"/>
              </a:rPr>
              <a:t>Intermittent</a:t>
            </a:r>
            <a:r>
              <a:rPr lang="en-US" sz="1200" b="1" i="0" kern="1200" dirty="0">
                <a:solidFill>
                  <a:schemeClr val="tx1"/>
                </a:solidFill>
                <a:effectLst/>
                <a:latin typeface="+mn-lt"/>
                <a:ea typeface="+mn-ea"/>
                <a:cs typeface="+mn-cs"/>
              </a:rPr>
              <a:t> hypoxia furthers the rationale for hypoxia-inducible factor-1 targeting</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Cancer Res, 67 (2007), pp. 854-855</a:t>
            </a:r>
          </a:p>
          <a:p>
            <a:endParaRPr lang="en-US" dirty="0"/>
          </a:p>
          <a:p>
            <a:endParaRPr lang="en-US" dirty="0"/>
          </a:p>
          <a:p>
            <a:r>
              <a:rPr lang="en-US" dirty="0"/>
              <a:t>“</a:t>
            </a:r>
            <a:r>
              <a:rPr lang="en-US" sz="1200" b="0" i="0" kern="1200" dirty="0">
                <a:solidFill>
                  <a:schemeClr val="tx1"/>
                </a:solidFill>
                <a:effectLst/>
                <a:latin typeface="+mn-lt"/>
                <a:ea typeface="+mn-ea"/>
                <a:cs typeface="+mn-cs"/>
              </a:rPr>
              <a:t>recent research has found that elevation of ROS levels during the reoxygenation periods of intermittent hypoxia can modify gene expression through the regulation of the activity of some transcription factors and signaling pathways involved in tumorigenesis ” (9 and 29)</a:t>
            </a:r>
            <a:endParaRPr lang="en-US" dirty="0"/>
          </a:p>
          <a:p>
            <a:r>
              <a:rPr lang="en-US" dirty="0"/>
              <a:t>9 </a:t>
            </a:r>
            <a:r>
              <a:rPr lang="en-US" sz="1200" b="0" i="0" kern="1200" dirty="0">
                <a:solidFill>
                  <a:schemeClr val="tx1"/>
                </a:solidFill>
                <a:effectLst/>
                <a:latin typeface="+mn-lt"/>
                <a:ea typeface="+mn-ea"/>
                <a:cs typeface="+mn-cs"/>
              </a:rPr>
              <a:t>S. Toffoli, C. </a:t>
            </a:r>
            <a:r>
              <a:rPr lang="en-US" sz="1200" b="0" i="0" kern="1200" dirty="0" err="1">
                <a:solidFill>
                  <a:schemeClr val="tx1"/>
                </a:solidFill>
                <a:effectLst/>
                <a:latin typeface="+mn-lt"/>
                <a:ea typeface="+mn-ea"/>
                <a:cs typeface="+mn-cs"/>
              </a:rPr>
              <a:t>Michiels</a:t>
            </a:r>
            <a:r>
              <a:rPr lang="en-US" sz="1200" b="1" i="0" kern="1200" dirty="0" err="1">
                <a:solidFill>
                  <a:schemeClr val="tx1"/>
                </a:solidFill>
                <a:effectLst/>
                <a:latin typeface="+mn-lt"/>
                <a:ea typeface="+mn-ea"/>
                <a:cs typeface="+mn-cs"/>
              </a:rPr>
              <a:t>Intermittent</a:t>
            </a:r>
            <a:r>
              <a:rPr lang="en-US" sz="1200" b="1" i="0" kern="1200" dirty="0">
                <a:solidFill>
                  <a:schemeClr val="tx1"/>
                </a:solidFill>
                <a:effectLst/>
                <a:latin typeface="+mn-lt"/>
                <a:ea typeface="+mn-ea"/>
                <a:cs typeface="+mn-cs"/>
              </a:rPr>
              <a:t> hypoxia is a key regulator of cancer cell and endothelial cell interplay in </a:t>
            </a:r>
            <a:r>
              <a:rPr lang="en-US" sz="1200" b="1" i="0" kern="1200" dirty="0" err="1">
                <a:solidFill>
                  <a:schemeClr val="tx1"/>
                </a:solidFill>
                <a:effectLst/>
                <a:latin typeface="+mn-lt"/>
                <a:ea typeface="+mn-ea"/>
                <a:cs typeface="+mn-cs"/>
              </a:rPr>
              <a:t>tumours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FEBS J, 275 (2008), pp. 2991-3002</a:t>
            </a:r>
            <a:endParaRPr lang="en-US" dirty="0"/>
          </a:p>
          <a:p>
            <a:r>
              <a:rPr lang="en-US" dirty="0"/>
              <a:t>29 </a:t>
            </a:r>
            <a:r>
              <a:rPr lang="en-US" sz="1200" b="0" i="0" kern="1200" dirty="0">
                <a:solidFill>
                  <a:schemeClr val="tx1"/>
                </a:solidFill>
                <a:effectLst/>
                <a:latin typeface="+mn-lt"/>
                <a:ea typeface="+mn-ea"/>
                <a:cs typeface="+mn-cs"/>
              </a:rPr>
              <a:t>S. Reuter, S.C. Gupta, M.M. Chaturvedi, </a:t>
            </a:r>
            <a:r>
              <a:rPr lang="en-US" sz="1200" b="0" i="1" kern="1200" dirty="0">
                <a:solidFill>
                  <a:schemeClr val="tx1"/>
                </a:solidFill>
                <a:effectLst/>
                <a:latin typeface="+mn-lt"/>
                <a:ea typeface="+mn-ea"/>
                <a:cs typeface="+mn-cs"/>
              </a:rPr>
              <a:t>et </a:t>
            </a:r>
            <a:r>
              <a:rPr lang="en-US" sz="1200" b="0" i="1" kern="1200" dirty="0" err="1">
                <a:solidFill>
                  <a:schemeClr val="tx1"/>
                </a:solidFill>
                <a:effectLst/>
                <a:latin typeface="+mn-lt"/>
                <a:ea typeface="+mn-ea"/>
                <a:cs typeface="+mn-cs"/>
              </a:rPr>
              <a:t>al.</a:t>
            </a:r>
            <a:r>
              <a:rPr lang="en-US" sz="1200" b="1" i="0" kern="1200" dirty="0" err="1">
                <a:solidFill>
                  <a:schemeClr val="tx1"/>
                </a:solidFill>
                <a:effectLst/>
                <a:latin typeface="+mn-lt"/>
                <a:ea typeface="+mn-ea"/>
                <a:cs typeface="+mn-cs"/>
              </a:rPr>
              <a:t>Oxidative</a:t>
            </a:r>
            <a:r>
              <a:rPr lang="en-US" sz="1200" b="1" i="0" kern="1200" dirty="0">
                <a:solidFill>
                  <a:schemeClr val="tx1"/>
                </a:solidFill>
                <a:effectLst/>
                <a:latin typeface="+mn-lt"/>
                <a:ea typeface="+mn-ea"/>
                <a:cs typeface="+mn-cs"/>
              </a:rPr>
              <a:t> stress, inflammation, and cancer: how are they linked?</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Free </a:t>
            </a:r>
            <a:r>
              <a:rPr lang="en-US" sz="1200" b="0" i="0" kern="1200" dirty="0" err="1">
                <a:solidFill>
                  <a:schemeClr val="tx1"/>
                </a:solidFill>
                <a:effectLst/>
                <a:latin typeface="+mn-lt"/>
                <a:ea typeface="+mn-ea"/>
                <a:cs typeface="+mn-cs"/>
              </a:rPr>
              <a:t>Radic</a:t>
            </a:r>
            <a:r>
              <a:rPr lang="en-US" sz="1200" b="0" i="0" kern="1200" dirty="0">
                <a:solidFill>
                  <a:schemeClr val="tx1"/>
                </a:solidFill>
                <a:effectLst/>
                <a:latin typeface="+mn-lt"/>
                <a:ea typeface="+mn-ea"/>
                <a:cs typeface="+mn-cs"/>
              </a:rPr>
              <a:t> Biol Med, 49 (2010), pp. 1603-1616</a:t>
            </a:r>
          </a:p>
          <a:p>
            <a:endParaRPr lang="en-US" dirty="0"/>
          </a:p>
          <a:p>
            <a:endParaRPr lang="en-US" dirty="0"/>
          </a:p>
          <a:p>
            <a:r>
              <a:rPr lang="en-US" dirty="0" err="1"/>
              <a:t>iN</a:t>
            </a:r>
            <a:r>
              <a:rPr lang="en-US" dirty="0"/>
              <a:t> vitro lung cancer study showed that tumor </a:t>
            </a:r>
            <a:r>
              <a:rPr lang="en-US" dirty="0" err="1"/>
              <a:t>hipoxia</a:t>
            </a:r>
            <a:endParaRPr lang="en-US" dirty="0"/>
          </a:p>
          <a:p>
            <a:r>
              <a:rPr lang="en-US" dirty="0"/>
              <a:t>led to a phenotypic change in macrophages that favored metastasis</a:t>
            </a:r>
          </a:p>
          <a:p>
            <a:r>
              <a:rPr lang="en-US" dirty="0"/>
              <a:t>[30]. Another animal study also found an association between</a:t>
            </a:r>
          </a:p>
          <a:p>
            <a:r>
              <a:rPr lang="en-US" dirty="0"/>
              <a:t>hypoxia and increased risk of metastases as well as resistance to</a:t>
            </a:r>
          </a:p>
          <a:p>
            <a:r>
              <a:rPr lang="en-US" dirty="0"/>
              <a:t>radiation therapy and chemotherapy [31].</a:t>
            </a:r>
          </a:p>
          <a:p>
            <a:endParaRPr lang="en-US" dirty="0"/>
          </a:p>
          <a:p>
            <a:r>
              <a:rPr lang="en-US" dirty="0"/>
              <a:t>30 </a:t>
            </a:r>
            <a:r>
              <a:rPr lang="en-US" sz="1200" b="0" i="0" kern="1200" dirty="0">
                <a:solidFill>
                  <a:schemeClr val="tx1"/>
                </a:solidFill>
                <a:effectLst/>
                <a:latin typeface="+mn-lt"/>
                <a:ea typeface="+mn-ea"/>
                <a:cs typeface="+mn-cs"/>
              </a:rPr>
              <a:t>J. Zhang, J. Cao, S. Ma, </a:t>
            </a:r>
            <a:r>
              <a:rPr lang="en-US" sz="1200" b="0" i="1" kern="1200" dirty="0">
                <a:solidFill>
                  <a:schemeClr val="tx1"/>
                </a:solidFill>
                <a:effectLst/>
                <a:latin typeface="+mn-lt"/>
                <a:ea typeface="+mn-ea"/>
                <a:cs typeface="+mn-cs"/>
              </a:rPr>
              <a:t>et </a:t>
            </a:r>
            <a:r>
              <a:rPr lang="en-US" sz="1200" b="0" i="1" kern="1200" dirty="0" err="1">
                <a:solidFill>
                  <a:schemeClr val="tx1"/>
                </a:solidFill>
                <a:effectLst/>
                <a:latin typeface="+mn-lt"/>
                <a:ea typeface="+mn-ea"/>
                <a:cs typeface="+mn-cs"/>
              </a:rPr>
              <a:t>al.</a:t>
            </a:r>
            <a:r>
              <a:rPr lang="en-US" sz="1200" b="1" i="0" kern="1200" dirty="0" err="1">
                <a:solidFill>
                  <a:schemeClr val="tx1"/>
                </a:solidFill>
                <a:effectLst/>
                <a:latin typeface="+mn-lt"/>
                <a:ea typeface="+mn-ea"/>
                <a:cs typeface="+mn-cs"/>
              </a:rPr>
              <a:t>Tumor</a:t>
            </a:r>
            <a:r>
              <a:rPr lang="en-US" sz="1200" b="1" i="0" kern="1200" dirty="0">
                <a:solidFill>
                  <a:schemeClr val="tx1"/>
                </a:solidFill>
                <a:effectLst/>
                <a:latin typeface="+mn-lt"/>
                <a:ea typeface="+mn-ea"/>
                <a:cs typeface="+mn-cs"/>
              </a:rPr>
              <a:t> hypoxia enhances non-small cell lung cancer metastasis by selectively promoting macrophage M2 polarization through the activation of ERK signaling</a:t>
            </a:r>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Oncotarget</a:t>
            </a:r>
            <a:r>
              <a:rPr lang="en-US" sz="1200" b="0" i="0" kern="1200" dirty="0">
                <a:solidFill>
                  <a:schemeClr val="tx1"/>
                </a:solidFill>
                <a:effectLst/>
                <a:latin typeface="+mn-lt"/>
                <a:ea typeface="+mn-ea"/>
                <a:cs typeface="+mn-cs"/>
              </a:rPr>
              <a:t>, 5 (2014), pp. 9664-9677</a:t>
            </a:r>
            <a:endParaRPr lang="en-US" dirty="0"/>
          </a:p>
          <a:p>
            <a:r>
              <a:rPr lang="en-US" dirty="0"/>
              <a:t>31 </a:t>
            </a:r>
            <a:r>
              <a:rPr lang="en-US" sz="1200" b="0" i="0" kern="1200" dirty="0">
                <a:solidFill>
                  <a:schemeClr val="tx1"/>
                </a:solidFill>
                <a:effectLst/>
                <a:latin typeface="+mn-lt"/>
                <a:ea typeface="+mn-ea"/>
                <a:cs typeface="+mn-cs"/>
              </a:rPr>
              <a:t>E.E. Graves, A. </a:t>
            </a:r>
            <a:r>
              <a:rPr lang="en-US" sz="1200" b="0" i="0" kern="1200" dirty="0" err="1">
                <a:solidFill>
                  <a:schemeClr val="tx1"/>
                </a:solidFill>
                <a:effectLst/>
                <a:latin typeface="+mn-lt"/>
                <a:ea typeface="+mn-ea"/>
                <a:cs typeface="+mn-cs"/>
              </a:rPr>
              <a:t>Maity</a:t>
            </a:r>
            <a:r>
              <a:rPr lang="en-US" sz="1200" b="0" i="0" kern="1200" dirty="0">
                <a:solidFill>
                  <a:schemeClr val="tx1"/>
                </a:solidFill>
                <a:effectLst/>
                <a:latin typeface="+mn-lt"/>
                <a:ea typeface="+mn-ea"/>
                <a:cs typeface="+mn-cs"/>
              </a:rPr>
              <a:t>, Q.T. </a:t>
            </a:r>
            <a:r>
              <a:rPr lang="en-US" sz="1200" b="0" i="0" kern="1200" dirty="0" err="1">
                <a:solidFill>
                  <a:schemeClr val="tx1"/>
                </a:solidFill>
                <a:effectLst/>
                <a:latin typeface="+mn-lt"/>
                <a:ea typeface="+mn-ea"/>
                <a:cs typeface="+mn-cs"/>
              </a:rPr>
              <a:t>Le</a:t>
            </a:r>
            <a:r>
              <a:rPr lang="en-US" sz="1200" b="1" i="0" kern="1200" dirty="0" err="1">
                <a:solidFill>
                  <a:schemeClr val="tx1"/>
                </a:solidFill>
                <a:effectLst/>
                <a:latin typeface="+mn-lt"/>
                <a:ea typeface="+mn-ea"/>
                <a:cs typeface="+mn-cs"/>
              </a:rPr>
              <a:t>The</a:t>
            </a:r>
            <a:r>
              <a:rPr lang="en-US" sz="1200" b="1" i="0" kern="1200" dirty="0">
                <a:solidFill>
                  <a:schemeClr val="tx1"/>
                </a:solidFill>
                <a:effectLst/>
                <a:latin typeface="+mn-lt"/>
                <a:ea typeface="+mn-ea"/>
                <a:cs typeface="+mn-cs"/>
              </a:rPr>
              <a:t> tumor microenvironment in non-small cell lung cancer</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Semin </a:t>
            </a:r>
            <a:r>
              <a:rPr lang="en-US" sz="1200" b="0" i="0" kern="1200" dirty="0" err="1">
                <a:solidFill>
                  <a:schemeClr val="tx1"/>
                </a:solidFill>
                <a:effectLst/>
                <a:latin typeface="+mn-lt"/>
                <a:ea typeface="+mn-ea"/>
                <a:cs typeface="+mn-cs"/>
              </a:rPr>
              <a:t>Radiat</a:t>
            </a:r>
            <a:r>
              <a:rPr lang="en-US" sz="1200" b="0" i="0" kern="1200" dirty="0">
                <a:solidFill>
                  <a:schemeClr val="tx1"/>
                </a:solidFill>
                <a:effectLst/>
                <a:latin typeface="+mn-lt"/>
                <a:ea typeface="+mn-ea"/>
                <a:cs typeface="+mn-cs"/>
              </a:rPr>
              <a:t> Oncol, 20 (2010), pp. 156-163</a:t>
            </a:r>
          </a:p>
          <a:p>
            <a:endParaRPr lang="en-US" dirty="0"/>
          </a:p>
          <a:p>
            <a:r>
              <a:rPr lang="en-US" dirty="0"/>
              <a:t>OSA – oxidative stress disorder</a:t>
            </a:r>
          </a:p>
          <a:p>
            <a:r>
              <a:rPr lang="en-US" sz="1200" b="0" i="0" kern="1200" dirty="0" err="1">
                <a:solidFill>
                  <a:schemeClr val="tx1"/>
                </a:solidFill>
                <a:effectLst/>
                <a:latin typeface="+mn-lt"/>
                <a:ea typeface="+mn-ea"/>
                <a:cs typeface="+mn-cs"/>
              </a:rPr>
              <a:t>Lavie</a:t>
            </a:r>
            <a:r>
              <a:rPr lang="en-US" sz="1200" b="0" i="0" kern="1200" dirty="0">
                <a:solidFill>
                  <a:schemeClr val="tx1"/>
                </a:solidFill>
                <a:effectLst/>
                <a:latin typeface="+mn-lt"/>
                <a:ea typeface="+mn-ea"/>
                <a:cs typeface="+mn-cs"/>
              </a:rPr>
              <a:t> L. Obstructive sleep </a:t>
            </a:r>
            <a:r>
              <a:rPr lang="en-US" sz="1200" b="0" i="0" kern="1200" dirty="0" err="1">
                <a:solidFill>
                  <a:schemeClr val="tx1"/>
                </a:solidFill>
                <a:effectLst/>
                <a:latin typeface="+mn-lt"/>
                <a:ea typeface="+mn-ea"/>
                <a:cs typeface="+mn-cs"/>
              </a:rPr>
              <a:t>apnoea</a:t>
            </a:r>
            <a:r>
              <a:rPr lang="en-US" sz="1200" b="0" i="0" kern="1200" dirty="0">
                <a:solidFill>
                  <a:schemeClr val="tx1"/>
                </a:solidFill>
                <a:effectLst/>
                <a:latin typeface="+mn-lt"/>
                <a:ea typeface="+mn-ea"/>
                <a:cs typeface="+mn-cs"/>
              </a:rPr>
              <a:t> syndrome: an oxidative stress disorder. </a:t>
            </a:r>
            <a:r>
              <a:rPr lang="en-US" sz="1200" b="0" i="1" kern="1200" dirty="0">
                <a:solidFill>
                  <a:schemeClr val="tx1"/>
                </a:solidFill>
                <a:effectLst/>
                <a:latin typeface="+mn-lt"/>
                <a:ea typeface="+mn-ea"/>
                <a:cs typeface="+mn-cs"/>
              </a:rPr>
              <a:t>Sleep Med Rev</a:t>
            </a:r>
            <a:r>
              <a:rPr lang="en-US" sz="1200" b="0" i="0" kern="1200" dirty="0">
                <a:solidFill>
                  <a:schemeClr val="tx1"/>
                </a:solidFill>
                <a:effectLst/>
                <a:latin typeface="+mn-lt"/>
                <a:ea typeface="+mn-ea"/>
                <a:cs typeface="+mn-cs"/>
              </a:rPr>
              <a:t> 2003;7:35–51</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36 </a:t>
            </a:r>
            <a:r>
              <a:rPr lang="en-US" sz="1200" kern="1200" dirty="0" err="1">
                <a:solidFill>
                  <a:schemeClr val="tx1"/>
                </a:solidFill>
                <a:effectLst/>
                <a:latin typeface="+mn-lt"/>
                <a:ea typeface="+mn-ea"/>
                <a:cs typeface="+mn-cs"/>
              </a:rPr>
              <a:t>Chouchou</a:t>
            </a:r>
            <a:r>
              <a:rPr lang="en-US" sz="1200" kern="1200" dirty="0">
                <a:solidFill>
                  <a:schemeClr val="tx1"/>
                </a:solidFill>
                <a:effectLst/>
                <a:latin typeface="+mn-lt"/>
                <a:ea typeface="+mn-ea"/>
                <a:cs typeface="+mn-cs"/>
              </a:rPr>
              <a:t> F, </a:t>
            </a:r>
            <a:r>
              <a:rPr lang="en-US" sz="1200" kern="1200" dirty="0" err="1">
                <a:solidFill>
                  <a:schemeClr val="tx1"/>
                </a:solidFill>
                <a:effectLst/>
                <a:latin typeface="+mn-lt"/>
                <a:ea typeface="+mn-ea"/>
                <a:cs typeface="+mn-cs"/>
              </a:rPr>
              <a:t>Pichot</a:t>
            </a:r>
            <a:r>
              <a:rPr lang="en-US" sz="1200" kern="1200" dirty="0">
                <a:solidFill>
                  <a:schemeClr val="tx1"/>
                </a:solidFill>
                <a:effectLst/>
                <a:latin typeface="+mn-lt"/>
                <a:ea typeface="+mn-ea"/>
                <a:cs typeface="+mn-cs"/>
              </a:rPr>
              <a:t> V, Pepin JL, </a:t>
            </a:r>
            <a:r>
              <a:rPr lang="en-US" sz="1200" kern="1200" dirty="0" err="1">
                <a:solidFill>
                  <a:schemeClr val="tx1"/>
                </a:solidFill>
                <a:effectLst/>
                <a:latin typeface="+mn-lt"/>
                <a:ea typeface="+mn-ea"/>
                <a:cs typeface="+mn-cs"/>
              </a:rPr>
              <a:t>Tamisier</a:t>
            </a:r>
            <a:r>
              <a:rPr lang="en-US" sz="1200" kern="1200" dirty="0">
                <a:solidFill>
                  <a:schemeClr val="tx1"/>
                </a:solidFill>
                <a:effectLst/>
                <a:latin typeface="+mn-lt"/>
                <a:ea typeface="+mn-ea"/>
                <a:cs typeface="+mn-cs"/>
              </a:rPr>
              <a:t> R, Celle S, </a:t>
            </a:r>
            <a:r>
              <a:rPr lang="en-US" sz="1200" kern="1200" dirty="0" err="1">
                <a:solidFill>
                  <a:schemeClr val="tx1"/>
                </a:solidFill>
                <a:effectLst/>
                <a:latin typeface="+mn-lt"/>
                <a:ea typeface="+mn-ea"/>
                <a:cs typeface="+mn-cs"/>
              </a:rPr>
              <a:t>Maudoux</a:t>
            </a:r>
            <a:r>
              <a:rPr lang="en-US" sz="1200" kern="1200" dirty="0">
                <a:solidFill>
                  <a:schemeClr val="tx1"/>
                </a:solidFill>
                <a:effectLst/>
                <a:latin typeface="+mn-lt"/>
                <a:ea typeface="+mn-ea"/>
                <a:cs typeface="+mn-cs"/>
              </a:rPr>
              <a:t> D,</a:t>
            </a:r>
          </a:p>
          <a:p>
            <a:r>
              <a:rPr lang="en-US" sz="1200" kern="1200" dirty="0">
                <a:solidFill>
                  <a:schemeClr val="tx1"/>
                </a:solidFill>
                <a:effectLst/>
                <a:latin typeface="+mn-lt"/>
                <a:ea typeface="+mn-ea"/>
                <a:cs typeface="+mn-cs"/>
              </a:rPr>
              <a:t>et al. Sympathetic overactivity due to sleep fragmentation is</a:t>
            </a:r>
          </a:p>
          <a:p>
            <a:r>
              <a:rPr lang="en-US" sz="1200" kern="1200" dirty="0">
                <a:solidFill>
                  <a:schemeClr val="tx1"/>
                </a:solidFill>
                <a:effectLst/>
                <a:latin typeface="+mn-lt"/>
                <a:ea typeface="+mn-ea"/>
                <a:cs typeface="+mn-cs"/>
              </a:rPr>
              <a:t>associated with elevated diurnal systolic blood pressure in healthy</a:t>
            </a:r>
          </a:p>
          <a:p>
            <a:r>
              <a:rPr lang="en-US" sz="1200" kern="1200" dirty="0">
                <a:solidFill>
                  <a:schemeClr val="tx1"/>
                </a:solidFill>
                <a:effectLst/>
                <a:latin typeface="+mn-lt"/>
                <a:ea typeface="+mn-ea"/>
                <a:cs typeface="+mn-cs"/>
              </a:rPr>
              <a:t>elderly subjects: the PROOF-SYNAPSE study. Eur Heart J 2013;34:</a:t>
            </a:r>
          </a:p>
          <a:p>
            <a:r>
              <a:rPr lang="en-US" sz="1200" kern="1200" dirty="0">
                <a:solidFill>
                  <a:schemeClr val="tx1"/>
                </a:solidFill>
                <a:effectLst/>
                <a:latin typeface="+mn-lt"/>
                <a:ea typeface="+mn-ea"/>
                <a:cs typeface="+mn-cs"/>
              </a:rPr>
              <a:t>2122–2131, 2131a.</a:t>
            </a:r>
          </a:p>
          <a:p>
            <a:r>
              <a:rPr lang="en-US" sz="1200" kern="1200" dirty="0">
                <a:solidFill>
                  <a:schemeClr val="tx1"/>
                </a:solidFill>
                <a:effectLst/>
                <a:latin typeface="+mn-lt"/>
                <a:ea typeface="+mn-ea"/>
                <a:cs typeface="+mn-cs"/>
              </a:rPr>
              <a:t>37 </a:t>
            </a:r>
            <a:r>
              <a:rPr lang="en-US" sz="1200" kern="1200" dirty="0" err="1">
                <a:solidFill>
                  <a:schemeClr val="tx1"/>
                </a:solidFill>
                <a:effectLst/>
                <a:latin typeface="+mn-lt"/>
                <a:ea typeface="+mn-ea"/>
                <a:cs typeface="+mn-cs"/>
              </a:rPr>
              <a:t>Peled</a:t>
            </a:r>
            <a:r>
              <a:rPr lang="en-US" sz="1200" kern="1200" dirty="0">
                <a:solidFill>
                  <a:schemeClr val="tx1"/>
                </a:solidFill>
                <a:effectLst/>
                <a:latin typeface="+mn-lt"/>
                <a:ea typeface="+mn-ea"/>
                <a:cs typeface="+mn-cs"/>
              </a:rPr>
              <a:t> N, Greenberg A, Pillar G, Zinder O, Levi N, </a:t>
            </a:r>
            <a:r>
              <a:rPr lang="en-US" sz="1200" kern="1200" dirty="0" err="1">
                <a:solidFill>
                  <a:schemeClr val="tx1"/>
                </a:solidFill>
                <a:effectLst/>
                <a:latin typeface="+mn-lt"/>
                <a:ea typeface="+mn-ea"/>
                <a:cs typeface="+mn-cs"/>
              </a:rPr>
              <a:t>Lavie</a:t>
            </a:r>
            <a:r>
              <a:rPr lang="en-US" sz="1200" kern="1200" dirty="0">
                <a:solidFill>
                  <a:schemeClr val="tx1"/>
                </a:solidFill>
                <a:effectLst/>
                <a:latin typeface="+mn-lt"/>
                <a:ea typeface="+mn-ea"/>
                <a:cs typeface="+mn-cs"/>
              </a:rPr>
              <a:t> P. Contributions</a:t>
            </a:r>
          </a:p>
          <a:p>
            <a:r>
              <a:rPr lang="en-US" sz="1200" kern="1200" dirty="0">
                <a:solidFill>
                  <a:schemeClr val="tx1"/>
                </a:solidFill>
                <a:effectLst/>
                <a:latin typeface="+mn-lt"/>
                <a:ea typeface="+mn-ea"/>
                <a:cs typeface="+mn-cs"/>
              </a:rPr>
              <a:t>of hypoxia and respiratory disturbance index to sympathetic activation</a:t>
            </a:r>
          </a:p>
          <a:p>
            <a:r>
              <a:rPr lang="en-US" sz="1200" kern="1200" dirty="0">
                <a:solidFill>
                  <a:schemeClr val="tx1"/>
                </a:solidFill>
                <a:effectLst/>
                <a:latin typeface="+mn-lt"/>
                <a:ea typeface="+mn-ea"/>
                <a:cs typeface="+mn-cs"/>
              </a:rPr>
              <a:t>and blood pressure in obstructive sleep apnea syndrome. Am J</a:t>
            </a:r>
          </a:p>
          <a:p>
            <a:r>
              <a:rPr lang="en-US" sz="1200" kern="1200" dirty="0" err="1">
                <a:solidFill>
                  <a:schemeClr val="tx1"/>
                </a:solidFill>
                <a:effectLst/>
                <a:latin typeface="+mn-lt"/>
                <a:ea typeface="+mn-ea"/>
                <a:cs typeface="+mn-cs"/>
              </a:rPr>
              <a:t>Hypertens</a:t>
            </a:r>
            <a:r>
              <a:rPr lang="en-US" sz="1200" kern="1200" dirty="0">
                <a:solidFill>
                  <a:schemeClr val="tx1"/>
                </a:solidFill>
                <a:effectLst/>
                <a:latin typeface="+mn-lt"/>
                <a:ea typeface="+mn-ea"/>
                <a:cs typeface="+mn-cs"/>
              </a:rPr>
              <a:t> 1998;11:1284–1289.</a:t>
            </a:r>
          </a:p>
          <a:p>
            <a:r>
              <a:rPr lang="en-US" sz="1200" kern="1200" dirty="0">
                <a:solidFill>
                  <a:schemeClr val="tx1"/>
                </a:solidFill>
                <a:effectLst/>
                <a:latin typeface="+mn-lt"/>
                <a:ea typeface="+mn-ea"/>
                <a:cs typeface="+mn-cs"/>
              </a:rPr>
              <a:t>38 </a:t>
            </a:r>
            <a:r>
              <a:rPr lang="en-US" sz="1200" kern="1200" dirty="0" err="1">
                <a:solidFill>
                  <a:schemeClr val="tx1"/>
                </a:solidFill>
                <a:effectLst/>
                <a:latin typeface="+mn-lt"/>
                <a:ea typeface="+mn-ea"/>
                <a:cs typeface="+mn-cs"/>
              </a:rPr>
              <a:t>Smagula</a:t>
            </a:r>
            <a:r>
              <a:rPr lang="en-US" sz="1200" kern="1200" dirty="0">
                <a:solidFill>
                  <a:schemeClr val="tx1"/>
                </a:solidFill>
                <a:effectLst/>
                <a:latin typeface="+mn-lt"/>
                <a:ea typeface="+mn-ea"/>
                <a:cs typeface="+mn-cs"/>
              </a:rPr>
              <a:t> SF, Stone KL, Redline S, </a:t>
            </a:r>
            <a:r>
              <a:rPr lang="en-US" sz="1200" kern="1200" dirty="0" err="1">
                <a:solidFill>
                  <a:schemeClr val="tx1"/>
                </a:solidFill>
                <a:effectLst/>
                <a:latin typeface="+mn-lt"/>
                <a:ea typeface="+mn-ea"/>
                <a:cs typeface="+mn-cs"/>
              </a:rPr>
              <a:t>Ancoli</a:t>
            </a:r>
            <a:r>
              <a:rPr lang="en-US" sz="1200" kern="1200" dirty="0">
                <a:solidFill>
                  <a:schemeClr val="tx1"/>
                </a:solidFill>
                <a:effectLst/>
                <a:latin typeface="+mn-lt"/>
                <a:ea typeface="+mn-ea"/>
                <a:cs typeface="+mn-cs"/>
              </a:rPr>
              <a:t>-Israel S, Barrett-Connor E,</a:t>
            </a:r>
          </a:p>
          <a:p>
            <a:r>
              <a:rPr lang="en-US" sz="1200" kern="1200" dirty="0">
                <a:solidFill>
                  <a:schemeClr val="tx1"/>
                </a:solidFill>
                <a:effectLst/>
                <a:latin typeface="+mn-lt"/>
                <a:ea typeface="+mn-ea"/>
                <a:cs typeface="+mn-cs"/>
              </a:rPr>
              <a:t>Lane NE, et al.; Osteoporotic Fractures in Men (</a:t>
            </a:r>
            <a:r>
              <a:rPr lang="en-US" sz="1200" kern="1200" dirty="0" err="1">
                <a:solidFill>
                  <a:schemeClr val="tx1"/>
                </a:solidFill>
                <a:effectLst/>
                <a:latin typeface="+mn-lt"/>
                <a:ea typeface="+mn-ea"/>
                <a:cs typeface="+mn-cs"/>
              </a:rPr>
              <a:t>MrOS</a:t>
            </a:r>
            <a:r>
              <a:rPr lang="en-US" sz="1200" kern="1200" dirty="0">
                <a:solidFill>
                  <a:schemeClr val="tx1"/>
                </a:solidFill>
                <a:effectLst/>
                <a:latin typeface="+mn-lt"/>
                <a:ea typeface="+mn-ea"/>
                <a:cs typeface="+mn-cs"/>
              </a:rPr>
              <a:t>) Research</a:t>
            </a:r>
          </a:p>
          <a:p>
            <a:r>
              <a:rPr lang="en-US" sz="1200" kern="1200" dirty="0">
                <a:solidFill>
                  <a:schemeClr val="tx1"/>
                </a:solidFill>
                <a:effectLst/>
                <a:latin typeface="+mn-lt"/>
                <a:ea typeface="+mn-ea"/>
                <a:cs typeface="+mn-cs"/>
              </a:rPr>
              <a:t>Group. Actigraphy- and polysomnography-measured sleep</a:t>
            </a:r>
          </a:p>
          <a:p>
            <a:r>
              <a:rPr lang="en-US" sz="1200" kern="1200" dirty="0">
                <a:solidFill>
                  <a:schemeClr val="tx1"/>
                </a:solidFill>
                <a:effectLst/>
                <a:latin typeface="+mn-lt"/>
                <a:ea typeface="+mn-ea"/>
                <a:cs typeface="+mn-cs"/>
              </a:rPr>
              <a:t>disturbances, inflammation, and mortality among older men.</a:t>
            </a:r>
          </a:p>
          <a:p>
            <a:r>
              <a:rPr lang="en-US" sz="1200" kern="1200" dirty="0" err="1">
                <a:solidFill>
                  <a:schemeClr val="tx1"/>
                </a:solidFill>
                <a:effectLst/>
                <a:latin typeface="+mn-lt"/>
                <a:ea typeface="+mn-ea"/>
                <a:cs typeface="+mn-cs"/>
              </a:rPr>
              <a:t>Psychosom</a:t>
            </a:r>
            <a:r>
              <a:rPr lang="en-US" sz="1200" kern="1200" dirty="0">
                <a:solidFill>
                  <a:schemeClr val="tx1"/>
                </a:solidFill>
                <a:effectLst/>
                <a:latin typeface="+mn-lt"/>
                <a:ea typeface="+mn-ea"/>
                <a:cs typeface="+mn-cs"/>
              </a:rPr>
              <a:t> Med 2016;78:686–696.</a:t>
            </a:r>
          </a:p>
          <a:p>
            <a:endParaRPr lang="en-US" dirty="0"/>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3</a:t>
            </a:fld>
            <a:endParaRPr lang="en-US"/>
          </a:p>
        </p:txBody>
      </p:sp>
    </p:spTree>
    <p:extLst>
      <p:ext uri="{BB962C8B-B14F-4D97-AF65-F5344CB8AC3E}">
        <p14:creationId xmlns:p14="http://schemas.microsoft.com/office/powerpoint/2010/main" val="759947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4</a:t>
            </a:fld>
            <a:endParaRPr lang="en-US"/>
          </a:p>
        </p:txBody>
      </p:sp>
    </p:spTree>
    <p:extLst>
      <p:ext uri="{BB962C8B-B14F-4D97-AF65-F5344CB8AC3E}">
        <p14:creationId xmlns:p14="http://schemas.microsoft.com/office/powerpoint/2010/main" val="2410245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hlinkClick r:id="rId3" tooltip="Seijo LM, Pérez-Warnisher MT, Giraldo-Cadavid LF, Oliveros H, Cabezas E, Troncoso MF, Gómez T, Melchor R, Pinillos EJ, El Hachem A, Gotera C, Rodriguez P, González-Mangado N, Peces-Barba G. Obstructive sleep apnea and nocturnal hypoxemia are associated with an increased risk of lung cancer. Sleep Med. 2019 Nov;63:41-45. doi: 10.1016/j.sleep.2019.05.011. Epub 2019 Jun 6."/>
              </a:rPr>
              <a:t>Seijo LM, Pérez-Warnisher MT, Giraldo-Cadavid LF, Oliveros H, Cabezas E, Troncoso MF, Gómez T, Melchor R, Pinillos EJ, El Hachem A, Gotera C, Rodriguez P, González-Mangado N, Peces-Barba G. Obstructive sleep apnea and nocturnal hypoxemia are associated with an increased risk of lung cancer. Sleep Med. 2019 Nov;63:41-45. doi: 10.1016/j.sleep.2019.05.011. Epub 2019 Jun 6.</a:t>
            </a:r>
            <a:endParaRPr lang="en-US" dirty="0"/>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5</a:t>
            </a:fld>
            <a:endParaRPr lang="en-US"/>
          </a:p>
        </p:txBody>
      </p:sp>
    </p:spTree>
    <p:extLst>
      <p:ext uri="{BB962C8B-B14F-4D97-AF65-F5344CB8AC3E}">
        <p14:creationId xmlns:p14="http://schemas.microsoft.com/office/powerpoint/2010/main" val="2529997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F92DF7-E73F-0940-BF48-0CCA5AE7AA8C}" type="slidenum">
              <a:rPr lang="en-US" smtClean="0"/>
              <a:t>9</a:t>
            </a:fld>
            <a:endParaRPr lang="en-US"/>
          </a:p>
        </p:txBody>
      </p:sp>
    </p:spTree>
    <p:extLst>
      <p:ext uri="{BB962C8B-B14F-4D97-AF65-F5344CB8AC3E}">
        <p14:creationId xmlns:p14="http://schemas.microsoft.com/office/powerpoint/2010/main" val="2084635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F92DF7-E73F-0940-BF48-0CCA5AE7AA8C}" type="slidenum">
              <a:rPr lang="en-US" smtClean="0"/>
              <a:t>10</a:t>
            </a:fld>
            <a:endParaRPr lang="en-US"/>
          </a:p>
        </p:txBody>
      </p:sp>
    </p:spTree>
    <p:extLst>
      <p:ext uri="{BB962C8B-B14F-4D97-AF65-F5344CB8AC3E}">
        <p14:creationId xmlns:p14="http://schemas.microsoft.com/office/powerpoint/2010/main" val="1447688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Obesity - VTE</a:t>
            </a:r>
          </a:p>
          <a:p>
            <a:r>
              <a:rPr lang="en-US" dirty="0"/>
              <a:t>*</a:t>
            </a:r>
            <a:r>
              <a:rPr lang="en-US" sz="1200" b="0" i="0" kern="1200" dirty="0">
                <a:solidFill>
                  <a:schemeClr val="tx1"/>
                </a:solidFill>
                <a:effectLst/>
                <a:latin typeface="+mn-lt"/>
                <a:ea typeface="+mn-ea"/>
                <a:cs typeface="+mn-cs"/>
              </a:rPr>
              <a:t>S.V. </a:t>
            </a:r>
            <a:r>
              <a:rPr lang="en-US" sz="1200" b="0" i="0" kern="1200" dirty="0" err="1">
                <a:solidFill>
                  <a:schemeClr val="tx1"/>
                </a:solidFill>
                <a:effectLst/>
                <a:latin typeface="+mn-lt"/>
                <a:ea typeface="+mn-ea"/>
                <a:cs typeface="+mn-cs"/>
              </a:rPr>
              <a:t>Konstantinides</a:t>
            </a:r>
            <a:r>
              <a:rPr lang="en-US" sz="1200" b="0" i="0" kern="1200" dirty="0">
                <a:solidFill>
                  <a:schemeClr val="tx1"/>
                </a:solidFill>
                <a:effectLst/>
                <a:latin typeface="+mn-lt"/>
                <a:ea typeface="+mn-ea"/>
                <a:cs typeface="+mn-cs"/>
              </a:rPr>
              <a:t>, A. </a:t>
            </a:r>
            <a:r>
              <a:rPr lang="en-US" sz="1200" b="0" i="0" kern="1200" dirty="0" err="1">
                <a:solidFill>
                  <a:schemeClr val="tx1"/>
                </a:solidFill>
                <a:effectLst/>
                <a:latin typeface="+mn-lt"/>
                <a:ea typeface="+mn-ea"/>
                <a:cs typeface="+mn-cs"/>
              </a:rPr>
              <a:t>Torbicki</a:t>
            </a:r>
            <a:r>
              <a:rPr lang="en-US" sz="1200" b="0" i="0" kern="1200" dirty="0">
                <a:solidFill>
                  <a:schemeClr val="tx1"/>
                </a:solidFill>
                <a:effectLst/>
                <a:latin typeface="+mn-lt"/>
                <a:ea typeface="+mn-ea"/>
                <a:cs typeface="+mn-cs"/>
              </a:rPr>
              <a:t>, G. Agnelli, N. </a:t>
            </a:r>
            <a:r>
              <a:rPr lang="en-US" sz="1200" b="0" i="0" kern="1200" dirty="0" err="1">
                <a:solidFill>
                  <a:schemeClr val="tx1"/>
                </a:solidFill>
                <a:effectLst/>
                <a:latin typeface="+mn-lt"/>
                <a:ea typeface="+mn-ea"/>
                <a:cs typeface="+mn-cs"/>
              </a:rPr>
              <a:t>Danchin</a:t>
            </a:r>
            <a:r>
              <a:rPr lang="en-US" sz="1200" b="0" i="0" kern="1200" dirty="0">
                <a:solidFill>
                  <a:schemeClr val="tx1"/>
                </a:solidFill>
                <a:effectLst/>
                <a:latin typeface="+mn-lt"/>
                <a:ea typeface="+mn-ea"/>
                <a:cs typeface="+mn-cs"/>
              </a:rPr>
              <a:t>, D. Fitzmaurice, N. </a:t>
            </a:r>
            <a:r>
              <a:rPr lang="en-US" sz="1200" b="0" i="0" kern="1200" dirty="0" err="1">
                <a:solidFill>
                  <a:schemeClr val="tx1"/>
                </a:solidFill>
                <a:effectLst/>
                <a:latin typeface="+mn-lt"/>
                <a:ea typeface="+mn-ea"/>
                <a:cs typeface="+mn-cs"/>
              </a:rPr>
              <a:t>Galiè</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et al.</a:t>
            </a:r>
            <a:r>
              <a:rPr lang="en-US" sz="1200" b="1" i="0" kern="1200" dirty="0">
                <a:solidFill>
                  <a:schemeClr val="tx1"/>
                </a:solidFill>
                <a:effectLst/>
                <a:latin typeface="+mn-lt"/>
                <a:ea typeface="+mn-ea"/>
                <a:cs typeface="+mn-cs"/>
              </a:rPr>
              <a:t>2014 ESC guidelines on the diagnosis and management of acute pulmonary embolism</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Eur Heart J, 35 (2014), pp. 3033-3069, </a:t>
            </a:r>
            <a:r>
              <a:rPr lang="en-US" sz="1200" b="0" i="0" u="none" strike="noStrike" kern="1200" dirty="0">
                <a:solidFill>
                  <a:schemeClr val="tx1"/>
                </a:solidFill>
                <a:effectLst/>
                <a:latin typeface="+mn-lt"/>
                <a:ea typeface="+mn-ea"/>
                <a:cs typeface="+mn-cs"/>
                <a:hlinkClick r:id="rId3"/>
              </a:rPr>
              <a:t>10.1093/eurheartj/ehu283</a:t>
            </a:r>
            <a:endParaRPr lang="en-US" sz="1200" b="0" i="0" kern="1200" dirty="0">
              <a:solidFill>
                <a:schemeClr val="tx1"/>
              </a:solidFill>
              <a:effectLst/>
              <a:latin typeface="+mn-lt"/>
              <a:ea typeface="+mn-ea"/>
              <a:cs typeface="+mn-cs"/>
            </a:endParaRPr>
          </a:p>
          <a:p>
            <a:endParaRPr lang="en-US" dirty="0"/>
          </a:p>
          <a:p>
            <a:r>
              <a:rPr lang="en-US" sz="1200" b="0" i="0" kern="1200" dirty="0">
                <a:solidFill>
                  <a:schemeClr val="tx1"/>
                </a:solidFill>
                <a:effectLst/>
                <a:latin typeface="+mn-lt"/>
                <a:ea typeface="+mn-ea"/>
                <a:cs typeface="+mn-cs"/>
              </a:rPr>
              <a:t>W. </a:t>
            </a:r>
            <a:r>
              <a:rPr lang="en-US" sz="1200" b="0" i="0" kern="1200" dirty="0" err="1">
                <a:solidFill>
                  <a:schemeClr val="tx1"/>
                </a:solidFill>
                <a:effectLst/>
                <a:latin typeface="+mn-lt"/>
                <a:ea typeface="+mn-ea"/>
                <a:cs typeface="+mn-cs"/>
              </a:rPr>
              <a:t>Ageno</a:t>
            </a:r>
            <a:r>
              <a:rPr lang="en-US" sz="1200" b="0" i="0" kern="1200" dirty="0">
                <a:solidFill>
                  <a:schemeClr val="tx1"/>
                </a:solidFill>
                <a:effectLst/>
                <a:latin typeface="+mn-lt"/>
                <a:ea typeface="+mn-ea"/>
                <a:cs typeface="+mn-cs"/>
              </a:rPr>
              <a:t>, C. </a:t>
            </a:r>
            <a:r>
              <a:rPr lang="en-US" sz="1200" b="0" i="0" kern="1200" dirty="0" err="1">
                <a:solidFill>
                  <a:schemeClr val="tx1"/>
                </a:solidFill>
                <a:effectLst/>
                <a:latin typeface="+mn-lt"/>
                <a:ea typeface="+mn-ea"/>
                <a:cs typeface="+mn-cs"/>
              </a:rPr>
              <a:t>Becattini</a:t>
            </a:r>
            <a:r>
              <a:rPr lang="en-US" sz="1200" b="0" i="0" kern="1200" dirty="0">
                <a:solidFill>
                  <a:schemeClr val="tx1"/>
                </a:solidFill>
                <a:effectLst/>
                <a:latin typeface="+mn-lt"/>
                <a:ea typeface="+mn-ea"/>
                <a:cs typeface="+mn-cs"/>
              </a:rPr>
              <a:t>, T. Brighton, R. Selby, P.W. </a:t>
            </a:r>
            <a:r>
              <a:rPr lang="en-US" sz="1200" b="0" i="0" kern="1200" dirty="0" err="1">
                <a:solidFill>
                  <a:schemeClr val="tx1"/>
                </a:solidFill>
                <a:effectLst/>
                <a:latin typeface="+mn-lt"/>
                <a:ea typeface="+mn-ea"/>
                <a:cs typeface="+mn-cs"/>
              </a:rPr>
              <a:t>Kamphuisen</a:t>
            </a:r>
            <a:r>
              <a:rPr lang="en-US" sz="1200" b="1" i="0" kern="1200" dirty="0" err="1">
                <a:solidFill>
                  <a:schemeClr val="tx1"/>
                </a:solidFill>
                <a:effectLst/>
                <a:latin typeface="+mn-lt"/>
                <a:ea typeface="+mn-ea"/>
                <a:cs typeface="+mn-cs"/>
              </a:rPr>
              <a:t>Cardiovascular</a:t>
            </a:r>
            <a:r>
              <a:rPr lang="en-US" sz="1200" b="1" i="0" kern="1200" dirty="0">
                <a:solidFill>
                  <a:schemeClr val="tx1"/>
                </a:solidFill>
                <a:effectLst/>
                <a:latin typeface="+mn-lt"/>
                <a:ea typeface="+mn-ea"/>
                <a:cs typeface="+mn-cs"/>
              </a:rPr>
              <a:t> risk factors and venous thromboembolism: a meta-analysis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Circulation, 117 (2008), pp. 93-</a:t>
            </a:r>
          </a:p>
          <a:p>
            <a:endParaRPr lang="en-US" dirty="0"/>
          </a:p>
          <a:p>
            <a:endParaRPr lang="en-US" dirty="0"/>
          </a:p>
          <a:p>
            <a:r>
              <a:rPr lang="en-US" dirty="0"/>
              <a:t>37 oxidative: </a:t>
            </a:r>
          </a:p>
          <a:p>
            <a:r>
              <a:rPr lang="en-US" sz="1200" b="0" i="0" kern="1200" dirty="0">
                <a:solidFill>
                  <a:schemeClr val="tx1"/>
                </a:solidFill>
                <a:effectLst/>
                <a:latin typeface="+mn-lt"/>
                <a:ea typeface="+mn-ea"/>
                <a:cs typeface="+mn-cs"/>
              </a:rPr>
              <a:t>A. Alonso-Fernandez, F. Garcia-Rio, M.A. Arias, A. </a:t>
            </a:r>
            <a:r>
              <a:rPr lang="en-US" sz="1200" b="0" i="0" kern="1200" dirty="0" err="1">
                <a:solidFill>
                  <a:schemeClr val="tx1"/>
                </a:solidFill>
                <a:effectLst/>
                <a:latin typeface="+mn-lt"/>
                <a:ea typeface="+mn-ea"/>
                <a:cs typeface="+mn-cs"/>
              </a:rPr>
              <a:t>Hernanz</a:t>
            </a:r>
            <a:r>
              <a:rPr lang="en-US" sz="1200" b="0" i="0" kern="1200" dirty="0">
                <a:solidFill>
                  <a:schemeClr val="tx1"/>
                </a:solidFill>
                <a:effectLst/>
                <a:latin typeface="+mn-lt"/>
                <a:ea typeface="+mn-ea"/>
                <a:cs typeface="+mn-cs"/>
              </a:rPr>
              <a:t>, M. de la Pena, J. </a:t>
            </a:r>
            <a:r>
              <a:rPr lang="en-US" sz="1200" b="0" i="0" kern="1200" dirty="0" err="1">
                <a:solidFill>
                  <a:schemeClr val="tx1"/>
                </a:solidFill>
                <a:effectLst/>
                <a:latin typeface="+mn-lt"/>
                <a:ea typeface="+mn-ea"/>
                <a:cs typeface="+mn-cs"/>
              </a:rPr>
              <a:t>Pierola</a:t>
            </a:r>
            <a:r>
              <a:rPr lang="en-US" sz="1200" b="0" i="0" kern="1200" dirty="0">
                <a:solidFill>
                  <a:schemeClr val="tx1"/>
                </a:solidFill>
                <a:effectLst/>
                <a:latin typeface="+mn-lt"/>
                <a:ea typeface="+mn-ea"/>
                <a:cs typeface="+mn-cs"/>
              </a:rPr>
              <a:t>, </a:t>
            </a:r>
            <a:r>
              <a:rPr lang="en-US" sz="1200" b="0" i="1" kern="1200" dirty="0">
                <a:solidFill>
                  <a:schemeClr val="tx1"/>
                </a:solidFill>
                <a:effectLst/>
                <a:latin typeface="+mn-lt"/>
                <a:ea typeface="+mn-ea"/>
                <a:cs typeface="+mn-cs"/>
              </a:rPr>
              <a:t>et </a:t>
            </a:r>
            <a:r>
              <a:rPr lang="en-US" sz="1200" b="0" i="1" kern="1200" dirty="0" err="1">
                <a:solidFill>
                  <a:schemeClr val="tx1"/>
                </a:solidFill>
                <a:effectLst/>
                <a:latin typeface="+mn-lt"/>
                <a:ea typeface="+mn-ea"/>
                <a:cs typeface="+mn-cs"/>
              </a:rPr>
              <a:t>al.</a:t>
            </a:r>
            <a:r>
              <a:rPr lang="en-US" sz="1200" b="1" i="0" kern="1200" dirty="0" err="1">
                <a:solidFill>
                  <a:schemeClr val="tx1"/>
                </a:solidFill>
                <a:effectLst/>
                <a:latin typeface="+mn-lt"/>
                <a:ea typeface="+mn-ea"/>
                <a:cs typeface="+mn-cs"/>
              </a:rPr>
              <a:t>Effects</a:t>
            </a:r>
            <a:r>
              <a:rPr lang="en-US" sz="1200" b="1" i="0" kern="1200" dirty="0">
                <a:solidFill>
                  <a:schemeClr val="tx1"/>
                </a:solidFill>
                <a:effectLst/>
                <a:latin typeface="+mn-lt"/>
                <a:ea typeface="+mn-ea"/>
                <a:cs typeface="+mn-cs"/>
              </a:rPr>
              <a:t> of CPAP on oxidative stress and nitrate efficiency in sleep </a:t>
            </a:r>
            <a:r>
              <a:rPr lang="en-US" sz="1200" b="1" i="0" kern="1200" dirty="0" err="1">
                <a:solidFill>
                  <a:schemeClr val="tx1"/>
                </a:solidFill>
                <a:effectLst/>
                <a:latin typeface="+mn-lt"/>
                <a:ea typeface="+mn-ea"/>
                <a:cs typeface="+mn-cs"/>
              </a:rPr>
              <a:t>apnoea</a:t>
            </a:r>
            <a:r>
              <a:rPr lang="en-US" sz="1200" b="1" i="0" kern="1200" dirty="0">
                <a:solidFill>
                  <a:schemeClr val="tx1"/>
                </a:solidFill>
                <a:effectLst/>
                <a:latin typeface="+mn-lt"/>
                <a:ea typeface="+mn-ea"/>
                <a:cs typeface="+mn-cs"/>
              </a:rPr>
              <a:t>: a </a:t>
            </a:r>
            <a:r>
              <a:rPr lang="en-US" sz="1200" b="1" i="0" kern="1200" dirty="0" err="1">
                <a:solidFill>
                  <a:schemeClr val="tx1"/>
                </a:solidFill>
                <a:effectLst/>
                <a:latin typeface="+mn-lt"/>
                <a:ea typeface="+mn-ea"/>
                <a:cs typeface="+mn-cs"/>
              </a:rPr>
              <a:t>randomised</a:t>
            </a:r>
            <a:r>
              <a:rPr lang="en-US" sz="1200" b="1" i="0" kern="1200" dirty="0">
                <a:solidFill>
                  <a:schemeClr val="tx1"/>
                </a:solidFill>
                <a:effectLst/>
                <a:latin typeface="+mn-lt"/>
                <a:ea typeface="+mn-ea"/>
                <a:cs typeface="+mn-cs"/>
              </a:rPr>
              <a:t> trial</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Thorax, 64 (2009), pp. 581-586,</a:t>
            </a:r>
          </a:p>
          <a:p>
            <a:endParaRPr lang="en-US" dirty="0"/>
          </a:p>
          <a:p>
            <a:r>
              <a:rPr lang="en-US" dirty="0"/>
              <a:t>38 endothelial: </a:t>
            </a:r>
          </a:p>
          <a:p>
            <a:endParaRPr lang="en-US" dirty="0"/>
          </a:p>
          <a:p>
            <a:r>
              <a:rPr lang="en-US" sz="1200" b="0" i="0" kern="1200" dirty="0">
                <a:solidFill>
                  <a:schemeClr val="tx1"/>
                </a:solidFill>
                <a:effectLst/>
                <a:latin typeface="+mn-lt"/>
                <a:ea typeface="+mn-ea"/>
                <a:cs typeface="+mn-cs"/>
              </a:rPr>
              <a:t>M.A. Arias, F. Garcia-Rio, A. Alonso-Fernandez, A. </a:t>
            </a:r>
            <a:r>
              <a:rPr lang="en-US" sz="1200" b="0" i="0" kern="1200" dirty="0" err="1">
                <a:solidFill>
                  <a:schemeClr val="tx1"/>
                </a:solidFill>
                <a:effectLst/>
                <a:latin typeface="+mn-lt"/>
                <a:ea typeface="+mn-ea"/>
                <a:cs typeface="+mn-cs"/>
              </a:rPr>
              <a:t>Hernanz</a:t>
            </a:r>
            <a:r>
              <a:rPr lang="en-US" sz="1200" b="0" i="0" kern="1200" dirty="0">
                <a:solidFill>
                  <a:schemeClr val="tx1"/>
                </a:solidFill>
                <a:effectLst/>
                <a:latin typeface="+mn-lt"/>
                <a:ea typeface="+mn-ea"/>
                <a:cs typeface="+mn-cs"/>
              </a:rPr>
              <a:t>, R. Hidalgo, V. Martinez-Mateo, </a:t>
            </a:r>
            <a:r>
              <a:rPr lang="en-US" sz="1200" b="0" i="1" kern="1200" dirty="0">
                <a:solidFill>
                  <a:schemeClr val="tx1"/>
                </a:solidFill>
                <a:effectLst/>
                <a:latin typeface="+mn-lt"/>
                <a:ea typeface="+mn-ea"/>
                <a:cs typeface="+mn-cs"/>
              </a:rPr>
              <a:t>et </a:t>
            </a:r>
            <a:r>
              <a:rPr lang="en-US" sz="1200" b="0" i="1" kern="1200" dirty="0" err="1">
                <a:solidFill>
                  <a:schemeClr val="tx1"/>
                </a:solidFill>
                <a:effectLst/>
                <a:latin typeface="+mn-lt"/>
                <a:ea typeface="+mn-ea"/>
                <a:cs typeface="+mn-cs"/>
              </a:rPr>
              <a:t>al.</a:t>
            </a:r>
            <a:r>
              <a:rPr lang="en-US" sz="1200" b="1" i="0" kern="1200" dirty="0" err="1">
                <a:solidFill>
                  <a:schemeClr val="tx1"/>
                </a:solidFill>
                <a:effectLst/>
                <a:latin typeface="+mn-lt"/>
                <a:ea typeface="+mn-ea"/>
                <a:cs typeface="+mn-cs"/>
              </a:rPr>
              <a:t>CPAP</a:t>
            </a:r>
            <a:r>
              <a:rPr lang="en-US" sz="1200" b="1" i="0" kern="1200" dirty="0">
                <a:solidFill>
                  <a:schemeClr val="tx1"/>
                </a:solidFill>
                <a:effectLst/>
                <a:latin typeface="+mn-lt"/>
                <a:ea typeface="+mn-ea"/>
                <a:cs typeface="+mn-cs"/>
              </a:rPr>
              <a:t> decreases plasma levels of soluble </a:t>
            </a:r>
            <a:r>
              <a:rPr lang="en-US" sz="1200" b="1" i="0" kern="1200" dirty="0" err="1">
                <a:solidFill>
                  <a:schemeClr val="tx1"/>
                </a:solidFill>
                <a:effectLst/>
                <a:latin typeface="+mn-lt"/>
                <a:ea typeface="+mn-ea"/>
                <a:cs typeface="+mn-cs"/>
              </a:rPr>
              <a:t>tumour</a:t>
            </a:r>
            <a:r>
              <a:rPr lang="en-US" sz="1200" b="1" i="0" kern="1200" dirty="0">
                <a:solidFill>
                  <a:schemeClr val="tx1"/>
                </a:solidFill>
                <a:effectLst/>
                <a:latin typeface="+mn-lt"/>
                <a:ea typeface="+mn-ea"/>
                <a:cs typeface="+mn-cs"/>
              </a:rPr>
              <a:t> necrosis factor-alpha receptor 1 in obstructive sleep </a:t>
            </a:r>
            <a:r>
              <a:rPr lang="en-US" sz="1200" b="1" i="0" kern="1200" dirty="0" err="1">
                <a:solidFill>
                  <a:schemeClr val="tx1"/>
                </a:solidFill>
                <a:effectLst/>
                <a:latin typeface="+mn-lt"/>
                <a:ea typeface="+mn-ea"/>
                <a:cs typeface="+mn-cs"/>
              </a:rPr>
              <a:t>apnoea</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Eur Respir J, 32 (2008), pp. 1009-1015</a:t>
            </a:r>
          </a:p>
          <a:p>
            <a:endParaRPr lang="en-US" dirty="0"/>
          </a:p>
          <a:p>
            <a:endParaRPr lang="en-US" dirty="0"/>
          </a:p>
          <a:p>
            <a:endParaRPr lang="en-US" dirty="0"/>
          </a:p>
          <a:p>
            <a:r>
              <a:rPr lang="en-US" dirty="0"/>
              <a:t>“</a:t>
            </a:r>
            <a:r>
              <a:rPr lang="en-US" sz="1200" b="0" i="0" kern="1200" dirty="0">
                <a:solidFill>
                  <a:schemeClr val="tx1"/>
                </a:solidFill>
                <a:effectLst/>
                <a:latin typeface="+mn-lt"/>
                <a:ea typeface="+mn-ea"/>
                <a:cs typeface="+mn-cs"/>
              </a:rPr>
              <a:t>It should be noted that there are no studies on whether OSA treatment (with CPAP, oral appliance, and/or weight reduction) reduces the risk of incident or recurrent VTE.”</a:t>
            </a:r>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12</a:t>
            </a:fld>
            <a:endParaRPr lang="en-US"/>
          </a:p>
        </p:txBody>
      </p:sp>
    </p:spTree>
    <p:extLst>
      <p:ext uri="{BB962C8B-B14F-4D97-AF65-F5344CB8AC3E}">
        <p14:creationId xmlns:p14="http://schemas.microsoft.com/office/powerpoint/2010/main" val="3106331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AA79F-8339-4D42-9647-3C70483532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E6A98BA-5E3D-5F4E-8027-FA8C03285E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FBBACE-625D-E14E-BBFF-46224B9CE5CC}"/>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5" name="Footer Placeholder 4">
            <a:extLst>
              <a:ext uri="{FF2B5EF4-FFF2-40B4-BE49-F238E27FC236}">
                <a16:creationId xmlns:a16="http://schemas.microsoft.com/office/drawing/2014/main" id="{E39A0DD9-1B16-4947-93D1-E2019A86F5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E0D70D-9BE0-B646-8DD9-BA12514A293E}"/>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3089158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CDD90-3E6B-F94A-AFC0-E0312222C73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028C87-6CA8-0143-BB77-854EF2019D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ECA87-E9B8-9148-A935-9222C1F8B9D3}"/>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5" name="Footer Placeholder 4">
            <a:extLst>
              <a:ext uri="{FF2B5EF4-FFF2-40B4-BE49-F238E27FC236}">
                <a16:creationId xmlns:a16="http://schemas.microsoft.com/office/drawing/2014/main" id="{490B1999-C948-9645-ABB9-A824DA1F20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A38E0D-ADAE-DB49-92D4-9857F65EF03E}"/>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2865633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4CED63-0FEF-ED4D-BADF-8CD074F8998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F6815B-109B-8448-AEEB-5C4CD93DED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F8C077-905D-9C48-B991-6C25C329EFE7}"/>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5" name="Footer Placeholder 4">
            <a:extLst>
              <a:ext uri="{FF2B5EF4-FFF2-40B4-BE49-F238E27FC236}">
                <a16:creationId xmlns:a16="http://schemas.microsoft.com/office/drawing/2014/main" id="{26CAB5DE-637E-D74A-AB80-AB348CCE11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39C6E2-6CB9-EE48-B37A-16FCB074D6C7}"/>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1682540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307E2-90AB-9A4A-8F0E-07EE4F8710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0779A1-5CDB-F54D-8F2A-3FC05A8950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1D748D-9AEB-A54D-AA23-9F00B8BC2038}"/>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5" name="Footer Placeholder 4">
            <a:extLst>
              <a:ext uri="{FF2B5EF4-FFF2-40B4-BE49-F238E27FC236}">
                <a16:creationId xmlns:a16="http://schemas.microsoft.com/office/drawing/2014/main" id="{7944AC12-4B85-C245-9A84-FF65558516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1594A0-F64B-394C-A53C-83438E87C0ED}"/>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181765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EFB2A-1E7D-5241-A4D4-662F288570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CF6D256-E1EA-5B4F-8401-012F2504CE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0A8098-5F95-AE42-885C-C090E4BA512E}"/>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5" name="Footer Placeholder 4">
            <a:extLst>
              <a:ext uri="{FF2B5EF4-FFF2-40B4-BE49-F238E27FC236}">
                <a16:creationId xmlns:a16="http://schemas.microsoft.com/office/drawing/2014/main" id="{49B97FCA-79F7-E448-8629-1EC29BE5A1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D78D02-631B-4545-9857-9BB315F7B27F}"/>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3238828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39037-2DA8-A046-A061-030F2FFBF1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F21725-251A-1F45-91EB-B655FDF636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C35372-2B1E-6245-AFEA-5B1683EDEB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C91BB99-F96A-B645-9C29-37EB321985CA}"/>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6" name="Footer Placeholder 5">
            <a:extLst>
              <a:ext uri="{FF2B5EF4-FFF2-40B4-BE49-F238E27FC236}">
                <a16:creationId xmlns:a16="http://schemas.microsoft.com/office/drawing/2014/main" id="{25FDECE0-7454-3048-8DCF-15A5B3F223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6893AE-D2E2-F14B-9F86-4BB9552A1896}"/>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4101214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D559C-ECEA-3F47-8550-A3D747312E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4225D3-18C1-D448-BC73-97070DC96E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EC6DFF-4D3E-8F44-8FB2-901D4DC5A6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BA81D4-494D-E54B-909E-510CA98E03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94359E-6E87-8E4B-A5B7-02E0DFC67B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FA0BBC4-51EF-2A45-8E4E-4776EA3B4A68}"/>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8" name="Footer Placeholder 7">
            <a:extLst>
              <a:ext uri="{FF2B5EF4-FFF2-40B4-BE49-F238E27FC236}">
                <a16:creationId xmlns:a16="http://schemas.microsoft.com/office/drawing/2014/main" id="{560E0B8F-BBCB-3A4D-A2FA-D8662785B8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0164D6B-DD22-F54F-B038-856C7BA69A36}"/>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2834918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0B3DC-9EEE-CE41-8602-DCFB4086D6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B6190-A761-A847-B21D-CEFBA21C7BE0}"/>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4" name="Footer Placeholder 3">
            <a:extLst>
              <a:ext uri="{FF2B5EF4-FFF2-40B4-BE49-F238E27FC236}">
                <a16:creationId xmlns:a16="http://schemas.microsoft.com/office/drawing/2014/main" id="{70A13737-7992-784D-BD56-83C731F622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5E12ED-EDE7-A041-BC7B-02D6B476D708}"/>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263133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308831-B2A8-A94A-8D58-FC96F8C19D22}"/>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3" name="Footer Placeholder 2">
            <a:extLst>
              <a:ext uri="{FF2B5EF4-FFF2-40B4-BE49-F238E27FC236}">
                <a16:creationId xmlns:a16="http://schemas.microsoft.com/office/drawing/2014/main" id="{B34039F7-CB67-5A47-9C9C-270B610CE7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D9A1F7D-0EDE-2347-8378-252D8721CE90}"/>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1519142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13CB6-E910-2047-AB5F-A1CB2DB0AE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1759A4-73B2-F046-B64C-E0AA5182CB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29DAE2E-FD16-4A44-B61D-EF6A21B768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A4C2BF-6A1D-6446-ADFC-3E2939D2271C}"/>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6" name="Footer Placeholder 5">
            <a:extLst>
              <a:ext uri="{FF2B5EF4-FFF2-40B4-BE49-F238E27FC236}">
                <a16:creationId xmlns:a16="http://schemas.microsoft.com/office/drawing/2014/main" id="{688A96DA-D0B8-4448-B85A-73C62F9ED8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0FC60E-973B-6E43-8DF1-CB264C9C6AAE}"/>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42851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C9AC0-3AD3-7447-A7E9-DD1E034538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2404E7-9074-7F4F-82FE-88915B3ABC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A4382A-0D59-1C49-9D02-1D62ACD2DB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5E2CF4-F7B1-0A49-AFDF-67982322F7AE}"/>
              </a:ext>
            </a:extLst>
          </p:cNvPr>
          <p:cNvSpPr>
            <a:spLocks noGrp="1"/>
          </p:cNvSpPr>
          <p:nvPr>
            <p:ph type="dt" sz="half" idx="10"/>
          </p:nvPr>
        </p:nvSpPr>
        <p:spPr/>
        <p:txBody>
          <a:bodyPr/>
          <a:lstStyle/>
          <a:p>
            <a:fld id="{C1EB7CEB-3358-AA43-8F9A-5B7B53D713CB}" type="datetimeFigureOut">
              <a:rPr lang="en-US" smtClean="0"/>
              <a:t>3/26/22</a:t>
            </a:fld>
            <a:endParaRPr lang="en-US"/>
          </a:p>
        </p:txBody>
      </p:sp>
      <p:sp>
        <p:nvSpPr>
          <p:cNvPr id="6" name="Footer Placeholder 5">
            <a:extLst>
              <a:ext uri="{FF2B5EF4-FFF2-40B4-BE49-F238E27FC236}">
                <a16:creationId xmlns:a16="http://schemas.microsoft.com/office/drawing/2014/main" id="{0E232E91-8637-2041-9E31-B81424D71B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178176-2F32-0F4B-8687-E31103FBFA11}"/>
              </a:ext>
            </a:extLst>
          </p:cNvPr>
          <p:cNvSpPr>
            <a:spLocks noGrp="1"/>
          </p:cNvSpPr>
          <p:nvPr>
            <p:ph type="sldNum" sz="quarter" idx="12"/>
          </p:nvPr>
        </p:nvSpPr>
        <p:spPr/>
        <p:txBody>
          <a:bodyPr/>
          <a:lstStyle/>
          <a:p>
            <a:fld id="{96BDEE87-ED37-444F-A028-7757946C2472}" type="slidenum">
              <a:rPr lang="en-US" smtClean="0"/>
              <a:t>‹#›</a:t>
            </a:fld>
            <a:endParaRPr lang="en-US"/>
          </a:p>
        </p:txBody>
      </p:sp>
    </p:spTree>
    <p:extLst>
      <p:ext uri="{BB962C8B-B14F-4D97-AF65-F5344CB8AC3E}">
        <p14:creationId xmlns:p14="http://schemas.microsoft.com/office/powerpoint/2010/main" val="42409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53DE05-AEEE-D54F-B7F1-76BB52AD46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3F5C55-6D0E-3144-AB8C-C6165BBB0A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3DE5E9-48DD-9541-B424-137EE5850B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EB7CEB-3358-AA43-8F9A-5B7B53D713CB}" type="datetimeFigureOut">
              <a:rPr lang="en-US" smtClean="0"/>
              <a:t>3/26/22</a:t>
            </a:fld>
            <a:endParaRPr lang="en-US"/>
          </a:p>
        </p:txBody>
      </p:sp>
      <p:sp>
        <p:nvSpPr>
          <p:cNvPr id="5" name="Footer Placeholder 4">
            <a:extLst>
              <a:ext uri="{FF2B5EF4-FFF2-40B4-BE49-F238E27FC236}">
                <a16:creationId xmlns:a16="http://schemas.microsoft.com/office/drawing/2014/main" id="{1A374A91-E42C-2A4C-A62E-C97BE3CA1C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099940-C2E3-AC43-8867-4FAEC0AEAA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DEE87-ED37-444F-A028-7757946C2472}" type="slidenum">
              <a:rPr lang="en-US" smtClean="0"/>
              <a:t>‹#›</a:t>
            </a:fld>
            <a:endParaRPr lang="en-US"/>
          </a:p>
        </p:txBody>
      </p:sp>
    </p:spTree>
    <p:extLst>
      <p:ext uri="{BB962C8B-B14F-4D97-AF65-F5344CB8AC3E}">
        <p14:creationId xmlns:p14="http://schemas.microsoft.com/office/powerpoint/2010/main" val="116775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doi.org/10.1164/rccm.201201-0130OC"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1016/j.smrv.2019.101233"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doi.org/10.1016/j.chest.2021.12.63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doi.org/10.1164/rccm.201209-1671O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pubmed.ncbi.nlm.nih.gov/2509666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1C22D-8815-2E4F-A697-397F3CAB6775}"/>
              </a:ext>
            </a:extLst>
          </p:cNvPr>
          <p:cNvSpPr>
            <a:spLocks noGrp="1"/>
          </p:cNvSpPr>
          <p:nvPr>
            <p:ph type="title"/>
          </p:nvPr>
        </p:nvSpPr>
        <p:spPr/>
        <p:txBody>
          <a:bodyPr/>
          <a:lstStyle/>
          <a:p>
            <a:r>
              <a:rPr lang="en-US" dirty="0"/>
              <a:t>OSA – Cancer (generally)</a:t>
            </a:r>
          </a:p>
        </p:txBody>
      </p:sp>
      <p:sp>
        <p:nvSpPr>
          <p:cNvPr id="3" name="Content Placeholder 2">
            <a:extLst>
              <a:ext uri="{FF2B5EF4-FFF2-40B4-BE49-F238E27FC236}">
                <a16:creationId xmlns:a16="http://schemas.microsoft.com/office/drawing/2014/main" id="{AD358C72-C112-D14F-83F5-6D40212524B6}"/>
              </a:ext>
            </a:extLst>
          </p:cNvPr>
          <p:cNvSpPr>
            <a:spLocks noGrp="1"/>
          </p:cNvSpPr>
          <p:nvPr>
            <p:ph idx="1"/>
          </p:nvPr>
        </p:nvSpPr>
        <p:spPr/>
        <p:txBody>
          <a:bodyPr/>
          <a:lstStyle/>
          <a:p>
            <a:pPr marL="0" indent="0">
              <a:buNone/>
            </a:pPr>
            <a:r>
              <a:rPr lang="en-US" dirty="0"/>
              <a:t>Wisconsin Sleep Cohort – SDB -&gt; cancer mortality </a:t>
            </a:r>
            <a:r>
              <a:rPr lang="en-US" dirty="0">
                <a:hlinkClick r:id="rId2"/>
              </a:rPr>
              <a:t>https://doi.org/10.1164/rccm.201201-0130OC</a:t>
            </a:r>
            <a:r>
              <a:rPr lang="en-US" b="1" dirty="0"/>
              <a:t>  </a:t>
            </a:r>
          </a:p>
          <a:p>
            <a:pPr marL="0" indent="0">
              <a:buNone/>
            </a:pPr>
            <a:r>
              <a:rPr lang="en-US" b="1" dirty="0"/>
              <a:t>22 year follow-up; adjusting for age, BMI, smoking: adjusted HR 1.1 (mild), 2.0 moderate, and 4.8 for severe. Hypoxemia index was even stronger association (1.6, 2.9, and 8.6)</a:t>
            </a:r>
            <a:endParaRPr lang="en-US" dirty="0"/>
          </a:p>
          <a:p>
            <a:endParaRPr lang="en-US" dirty="0"/>
          </a:p>
        </p:txBody>
      </p:sp>
    </p:spTree>
    <p:extLst>
      <p:ext uri="{BB962C8B-B14F-4D97-AF65-F5344CB8AC3E}">
        <p14:creationId xmlns:p14="http://schemas.microsoft.com/office/powerpoint/2010/main" val="3552950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AAD3C-57E4-CF4A-B10C-2CFF8CE99361}"/>
              </a:ext>
            </a:extLst>
          </p:cNvPr>
          <p:cNvSpPr>
            <a:spLocks noGrp="1"/>
          </p:cNvSpPr>
          <p:nvPr>
            <p:ph type="title"/>
          </p:nvPr>
        </p:nvSpPr>
        <p:spPr/>
        <p:txBody>
          <a:bodyPr>
            <a:normAutofit fontScale="90000"/>
          </a:bodyPr>
          <a:lstStyle/>
          <a:p>
            <a:r>
              <a:rPr lang="en-US" dirty="0"/>
              <a:t>META-analysis of OSA-Lung Cancer risk</a:t>
            </a:r>
            <a:br>
              <a:rPr lang="en-US" dirty="0"/>
            </a:br>
            <a:r>
              <a:rPr lang="en-US" dirty="0"/>
              <a:t>https://</a:t>
            </a:r>
            <a:r>
              <a:rPr lang="en-US" dirty="0" err="1"/>
              <a:t>www.atsjournals.org</a:t>
            </a:r>
            <a:r>
              <a:rPr lang="en-US" dirty="0"/>
              <a:t>/</a:t>
            </a:r>
            <a:r>
              <a:rPr lang="en-US" dirty="0" err="1"/>
              <a:t>doi</a:t>
            </a:r>
            <a:r>
              <a:rPr lang="en-US" dirty="0"/>
              <a:t>/abs/10.1513/AnnalsATS.202108-960OC</a:t>
            </a:r>
          </a:p>
        </p:txBody>
      </p:sp>
      <p:sp>
        <p:nvSpPr>
          <p:cNvPr id="3" name="Content Placeholder 2">
            <a:extLst>
              <a:ext uri="{FF2B5EF4-FFF2-40B4-BE49-F238E27FC236}">
                <a16:creationId xmlns:a16="http://schemas.microsoft.com/office/drawing/2014/main" id="{8B040D21-90E5-D940-8BEF-6B258CD75D7D}"/>
              </a:ext>
            </a:extLst>
          </p:cNvPr>
          <p:cNvSpPr>
            <a:spLocks noGrp="1"/>
          </p:cNvSpPr>
          <p:nvPr>
            <p:ph idx="1"/>
          </p:nvPr>
        </p:nvSpPr>
        <p:spPr/>
        <p:txBody>
          <a:bodyPr/>
          <a:lstStyle/>
          <a:p>
            <a:r>
              <a:rPr lang="en-US" dirty="0"/>
              <a:t>7 studies; 4 included in meta-analysis.</a:t>
            </a:r>
          </a:p>
          <a:p>
            <a:r>
              <a:rPr lang="en-US" dirty="0"/>
              <a:t>Low quality of evidence (due to heterogeneity and low number of studies) – problems of inadequate adjustment (no smoking adjustment in sum studies)</a:t>
            </a:r>
          </a:p>
          <a:p>
            <a:r>
              <a:rPr lang="en-US" dirty="0"/>
              <a:t>4.8 million patients included; HR 1.25</a:t>
            </a:r>
          </a:p>
        </p:txBody>
      </p:sp>
      <p:pic>
        <p:nvPicPr>
          <p:cNvPr id="4" name="Picture 3">
            <a:extLst>
              <a:ext uri="{FF2B5EF4-FFF2-40B4-BE49-F238E27FC236}">
                <a16:creationId xmlns:a16="http://schemas.microsoft.com/office/drawing/2014/main" id="{7D57C9B7-0718-3548-BF84-7DB083450D93}"/>
              </a:ext>
            </a:extLst>
          </p:cNvPr>
          <p:cNvPicPr>
            <a:picLocks noChangeAspect="1"/>
          </p:cNvPicPr>
          <p:nvPr/>
        </p:nvPicPr>
        <p:blipFill>
          <a:blip r:embed="rId3"/>
          <a:stretch>
            <a:fillRect/>
          </a:stretch>
        </p:blipFill>
        <p:spPr>
          <a:xfrm>
            <a:off x="3611880" y="4204436"/>
            <a:ext cx="5181600" cy="2407862"/>
          </a:xfrm>
          <a:prstGeom prst="rect">
            <a:avLst/>
          </a:prstGeom>
        </p:spPr>
      </p:pic>
    </p:spTree>
    <p:extLst>
      <p:ext uri="{BB962C8B-B14F-4D97-AF65-F5344CB8AC3E}">
        <p14:creationId xmlns:p14="http://schemas.microsoft.com/office/powerpoint/2010/main" val="574760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746D9-826E-984C-8388-335019CD170B}"/>
              </a:ext>
            </a:extLst>
          </p:cNvPr>
          <p:cNvSpPr>
            <a:spLocks noGrp="1"/>
          </p:cNvSpPr>
          <p:nvPr>
            <p:ph type="title"/>
          </p:nvPr>
        </p:nvSpPr>
        <p:spPr/>
        <p:txBody>
          <a:bodyPr/>
          <a:lstStyle/>
          <a:p>
            <a:r>
              <a:rPr lang="en-US" dirty="0"/>
              <a:t>https://</a:t>
            </a:r>
            <a:r>
              <a:rPr lang="en-US" dirty="0" err="1"/>
              <a:t>erj.ersjournals.com</a:t>
            </a:r>
            <a:r>
              <a:rPr lang="en-US" dirty="0"/>
              <a:t>/content/53/2/1800893.short</a:t>
            </a:r>
          </a:p>
        </p:txBody>
      </p:sp>
      <p:sp>
        <p:nvSpPr>
          <p:cNvPr id="3" name="Content Placeholder 2">
            <a:extLst>
              <a:ext uri="{FF2B5EF4-FFF2-40B4-BE49-F238E27FC236}">
                <a16:creationId xmlns:a16="http://schemas.microsoft.com/office/drawing/2014/main" id="{946969C2-DC87-E24F-A995-11632C1CEF51}"/>
              </a:ext>
            </a:extLst>
          </p:cNvPr>
          <p:cNvSpPr>
            <a:spLocks noGrp="1"/>
          </p:cNvSpPr>
          <p:nvPr>
            <p:ph idx="1"/>
          </p:nvPr>
        </p:nvSpPr>
        <p:spPr/>
        <p:txBody>
          <a:bodyPr/>
          <a:lstStyle/>
          <a:p>
            <a:r>
              <a:rPr lang="en-US" dirty="0"/>
              <a:t>Mechanisms review</a:t>
            </a:r>
          </a:p>
          <a:p>
            <a:r>
              <a:rPr lang="en-US" dirty="0"/>
              <a:t>Contains overview of mechanisms, as well as summary of trial data that evaluates changes in hypercoagulability after starting CPAP</a:t>
            </a:r>
          </a:p>
        </p:txBody>
      </p:sp>
    </p:spTree>
    <p:extLst>
      <p:ext uri="{BB962C8B-B14F-4D97-AF65-F5344CB8AC3E}">
        <p14:creationId xmlns:p14="http://schemas.microsoft.com/office/powerpoint/2010/main" val="2423688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5EAD5-66A8-EC4C-8178-53DBA16380D3}"/>
              </a:ext>
            </a:extLst>
          </p:cNvPr>
          <p:cNvSpPr>
            <a:spLocks noGrp="1"/>
          </p:cNvSpPr>
          <p:nvPr>
            <p:ph type="title"/>
          </p:nvPr>
        </p:nvSpPr>
        <p:spPr/>
        <p:txBody>
          <a:bodyPr/>
          <a:lstStyle/>
          <a:p>
            <a:r>
              <a:rPr lang="en-US" dirty="0"/>
              <a:t>OSA and VTE - </a:t>
            </a:r>
            <a:r>
              <a:rPr lang="en-US" dirty="0">
                <a:hlinkClick r:id="rId3" tooltip="Persistent link using digital object identifier"/>
              </a:rPr>
              <a:t>https://doi.org/10.1016/j.smrv.2019.101233</a:t>
            </a:r>
            <a:endParaRPr lang="en-US" dirty="0"/>
          </a:p>
        </p:txBody>
      </p:sp>
      <p:sp>
        <p:nvSpPr>
          <p:cNvPr id="3" name="Content Placeholder 2">
            <a:extLst>
              <a:ext uri="{FF2B5EF4-FFF2-40B4-BE49-F238E27FC236}">
                <a16:creationId xmlns:a16="http://schemas.microsoft.com/office/drawing/2014/main" id="{B8F5ED6E-0FAB-E045-A6CD-4F12CF965BE3}"/>
              </a:ext>
            </a:extLst>
          </p:cNvPr>
          <p:cNvSpPr>
            <a:spLocks noGrp="1"/>
          </p:cNvSpPr>
          <p:nvPr>
            <p:ph idx="1"/>
          </p:nvPr>
        </p:nvSpPr>
        <p:spPr/>
        <p:txBody>
          <a:bodyPr>
            <a:normAutofit fontScale="92500"/>
          </a:bodyPr>
          <a:lstStyle/>
          <a:p>
            <a:r>
              <a:rPr lang="en-US" dirty="0"/>
              <a:t>Obesity, sedentary behavior, and Age are major risk factors for both OSA and are major risk factors for VTE *</a:t>
            </a:r>
          </a:p>
          <a:p>
            <a:r>
              <a:rPr lang="en-US" dirty="0"/>
              <a:t> Mechanistic theory: increased oxidative stress and endothelial activation; evidence by fibrinogen, </a:t>
            </a:r>
            <a:r>
              <a:rPr lang="en-US" dirty="0" err="1"/>
              <a:t>ddimer</a:t>
            </a:r>
            <a:r>
              <a:rPr lang="en-US" dirty="0"/>
              <a:t>, platelet activity, and HCT are found in patients with OSA. </a:t>
            </a:r>
          </a:p>
          <a:p>
            <a:r>
              <a:rPr lang="en-US" dirty="0"/>
              <a:t>Systematic review of 18 studies OSA-VTE suggested a 2-4x increase risk of  venous thromboembolism, through a variety of methods (peri-operative, prospective cohorts in enriched populations, and population based methods). However, adequate confounder adjustments remains problematic, and improvement of the risk with treatment have not been shown and thus should be viewed as tentative.</a:t>
            </a:r>
          </a:p>
        </p:txBody>
      </p:sp>
    </p:spTree>
    <p:extLst>
      <p:ext uri="{BB962C8B-B14F-4D97-AF65-F5344CB8AC3E}">
        <p14:creationId xmlns:p14="http://schemas.microsoft.com/office/powerpoint/2010/main" val="3336547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A40CF-F710-FD4C-B202-4AA04652E022}"/>
              </a:ext>
            </a:extLst>
          </p:cNvPr>
          <p:cNvSpPr>
            <a:spLocks noGrp="1"/>
          </p:cNvSpPr>
          <p:nvPr>
            <p:ph type="title"/>
          </p:nvPr>
        </p:nvSpPr>
        <p:spPr/>
        <p:txBody>
          <a:bodyPr/>
          <a:lstStyle/>
          <a:p>
            <a:r>
              <a:rPr lang="en-US" dirty="0">
                <a:hlinkClick r:id="rId2" tooltip="Persistent link using digital object identifier"/>
              </a:rPr>
              <a:t>https://doi.org/10.1016/j.chest.2021.12.630</a:t>
            </a:r>
            <a:endParaRPr lang="en-US" dirty="0"/>
          </a:p>
        </p:txBody>
      </p:sp>
      <p:sp>
        <p:nvSpPr>
          <p:cNvPr id="3" name="Content Placeholder 2">
            <a:extLst>
              <a:ext uri="{FF2B5EF4-FFF2-40B4-BE49-F238E27FC236}">
                <a16:creationId xmlns:a16="http://schemas.microsoft.com/office/drawing/2014/main" id="{D35B7BD3-DED3-7243-AAB2-CC761BC5E46B}"/>
              </a:ext>
            </a:extLst>
          </p:cNvPr>
          <p:cNvSpPr>
            <a:spLocks noGrp="1"/>
          </p:cNvSpPr>
          <p:nvPr>
            <p:ph idx="1"/>
          </p:nvPr>
        </p:nvSpPr>
        <p:spPr/>
        <p:txBody>
          <a:bodyPr/>
          <a:lstStyle/>
          <a:p>
            <a:r>
              <a:rPr lang="en-US" dirty="0"/>
              <a:t>Single largest center – Pitt review of 30k patients</a:t>
            </a:r>
          </a:p>
          <a:p>
            <a:r>
              <a:rPr lang="en-US" dirty="0"/>
              <a:t>OSA associated with VTE, but relationship disappeared once BMI added to multivariable model.  </a:t>
            </a:r>
          </a:p>
        </p:txBody>
      </p:sp>
    </p:spTree>
    <p:extLst>
      <p:ext uri="{BB962C8B-B14F-4D97-AF65-F5344CB8AC3E}">
        <p14:creationId xmlns:p14="http://schemas.microsoft.com/office/powerpoint/2010/main" val="2413153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1C22D-8815-2E4F-A697-397F3CAB6775}"/>
              </a:ext>
            </a:extLst>
          </p:cNvPr>
          <p:cNvSpPr>
            <a:spLocks noGrp="1"/>
          </p:cNvSpPr>
          <p:nvPr>
            <p:ph type="title"/>
          </p:nvPr>
        </p:nvSpPr>
        <p:spPr/>
        <p:txBody>
          <a:bodyPr/>
          <a:lstStyle/>
          <a:p>
            <a:r>
              <a:rPr lang="en-US" dirty="0"/>
              <a:t>OSA – </a:t>
            </a:r>
            <a:r>
              <a:rPr lang="en-US"/>
              <a:t>Cancer (Lung)</a:t>
            </a:r>
            <a:endParaRPr lang="en-US" dirty="0"/>
          </a:p>
        </p:txBody>
      </p:sp>
      <p:sp>
        <p:nvSpPr>
          <p:cNvPr id="3" name="Content Placeholder 2">
            <a:extLst>
              <a:ext uri="{FF2B5EF4-FFF2-40B4-BE49-F238E27FC236}">
                <a16:creationId xmlns:a16="http://schemas.microsoft.com/office/drawing/2014/main" id="{AD358C72-C112-D14F-83F5-6D40212524B6}"/>
              </a:ext>
            </a:extLst>
          </p:cNvPr>
          <p:cNvSpPr>
            <a:spLocks noGrp="1"/>
          </p:cNvSpPr>
          <p:nvPr>
            <p:ph idx="1"/>
          </p:nvPr>
        </p:nvSpPr>
        <p:spPr/>
        <p:txBody>
          <a:bodyPr>
            <a:normAutofit fontScale="92500"/>
          </a:bodyPr>
          <a:lstStyle/>
          <a:p>
            <a:r>
              <a:rPr lang="en-US" dirty="0"/>
              <a:t>Multicenter Spanish cohort. 5000 patients </a:t>
            </a:r>
            <a:r>
              <a:rPr lang="en-US" dirty="0">
                <a:hlinkClick r:id="rId3"/>
              </a:rPr>
              <a:t>https://doi.org/10.1164/rccm.201209-1671OC</a:t>
            </a:r>
            <a:r>
              <a:rPr lang="en-US" b="1" dirty="0"/>
              <a:t>  </a:t>
            </a:r>
          </a:p>
          <a:p>
            <a:r>
              <a:rPr lang="en-US" dirty="0"/>
              <a:t>Evaluated overnight hypoxia (Time Spent &lt;90) and AHI; Cancer incidence</a:t>
            </a:r>
          </a:p>
          <a:p>
            <a:r>
              <a:rPr lang="en-US" dirty="0"/>
              <a:t>Multivariable adjustment cox proportional hazards regression models: age, sex, BMI, smoking status, alcohol intake, HSAT, hospital. </a:t>
            </a:r>
          </a:p>
          <a:p>
            <a:r>
              <a:rPr lang="en-US" dirty="0" err="1"/>
              <a:t>Tsat</a:t>
            </a:r>
            <a:r>
              <a:rPr lang="en-US" dirty="0"/>
              <a:t> but no AHI was associated with increasing cancer incidence in adjusted models. </a:t>
            </a:r>
          </a:p>
          <a:p>
            <a:r>
              <a:rPr lang="en-US" dirty="0"/>
              <a:t>Particularly, younger than 65 and male sex. </a:t>
            </a:r>
          </a:p>
          <a:p>
            <a:r>
              <a:rPr lang="en-US" dirty="0"/>
              <a:t>No difference in association whether treated or not (under assumption that even treated had had cumulative exposure to untreated OSA)</a:t>
            </a:r>
          </a:p>
        </p:txBody>
      </p:sp>
    </p:spTree>
    <p:extLst>
      <p:ext uri="{BB962C8B-B14F-4D97-AF65-F5344CB8AC3E}">
        <p14:creationId xmlns:p14="http://schemas.microsoft.com/office/powerpoint/2010/main" val="3925029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1F334-BD91-F84D-95AC-1E9EA7121CBA}"/>
              </a:ext>
            </a:extLst>
          </p:cNvPr>
          <p:cNvSpPr>
            <a:spLocks noGrp="1"/>
          </p:cNvSpPr>
          <p:nvPr>
            <p:ph type="title"/>
          </p:nvPr>
        </p:nvSpPr>
        <p:spPr/>
        <p:txBody>
          <a:bodyPr/>
          <a:lstStyle/>
          <a:p>
            <a:r>
              <a:rPr lang="en-US" dirty="0"/>
              <a:t>Obstructive Sleep Apnea – Lung Cancer</a:t>
            </a:r>
          </a:p>
        </p:txBody>
      </p:sp>
      <p:sp>
        <p:nvSpPr>
          <p:cNvPr id="3" name="Content Placeholder 2">
            <a:extLst>
              <a:ext uri="{FF2B5EF4-FFF2-40B4-BE49-F238E27FC236}">
                <a16:creationId xmlns:a16="http://schemas.microsoft.com/office/drawing/2014/main" id="{ECFB7930-C8BB-5741-91FC-84E94C0DE3A6}"/>
              </a:ext>
            </a:extLst>
          </p:cNvPr>
          <p:cNvSpPr>
            <a:spLocks noGrp="1"/>
          </p:cNvSpPr>
          <p:nvPr>
            <p:ph idx="1"/>
          </p:nvPr>
        </p:nvSpPr>
        <p:spPr/>
        <p:txBody>
          <a:bodyPr>
            <a:normAutofit fontScale="92500" lnSpcReduction="20000"/>
          </a:bodyPr>
          <a:lstStyle/>
          <a:p>
            <a:pPr marL="0" indent="0">
              <a:buNone/>
            </a:pPr>
            <a:r>
              <a:rPr lang="en-US" dirty="0"/>
              <a:t>Animal models: nocturnal hypoxemia predicts lung ca incidence and progression </a:t>
            </a:r>
          </a:p>
          <a:p>
            <a:pPr marL="0" indent="0">
              <a:buNone/>
            </a:pPr>
            <a:endParaRPr lang="en-US" dirty="0"/>
          </a:p>
          <a:p>
            <a:r>
              <a:rPr lang="en-US" dirty="0"/>
              <a:t>Mechanisms: </a:t>
            </a:r>
          </a:p>
          <a:p>
            <a:pPr lvl="1"/>
            <a:r>
              <a:rPr lang="en-US" dirty="0"/>
              <a:t>Inflammation from repetitive reoxygenation -&gt; enhanced angiogenesis, immune evasion, and metastasis</a:t>
            </a:r>
          </a:p>
          <a:p>
            <a:pPr lvl="1"/>
            <a:r>
              <a:rPr lang="en-US" dirty="0"/>
              <a:t>Adrenergic </a:t>
            </a:r>
            <a:r>
              <a:rPr lang="en-US" dirty="0" err="1"/>
              <a:t>activationand</a:t>
            </a:r>
            <a:r>
              <a:rPr lang="en-US" dirty="0"/>
              <a:t> macrophage recruitment</a:t>
            </a:r>
          </a:p>
          <a:p>
            <a:pPr lvl="1"/>
            <a:r>
              <a:rPr lang="en-US" dirty="0"/>
              <a:t>Hypoxia -&gt; </a:t>
            </a:r>
            <a:r>
              <a:rPr lang="en-US" dirty="0" err="1"/>
              <a:t>proangiogenesis</a:t>
            </a:r>
            <a:endParaRPr lang="en-US" dirty="0"/>
          </a:p>
          <a:p>
            <a:r>
              <a:rPr lang="en-US" dirty="0"/>
              <a:t>Also: poor sleep (fragmentation -&gt;sympathetic activation, inflammation, and immune dysregulation) (citations 36-38 below)</a:t>
            </a:r>
          </a:p>
          <a:p>
            <a:endParaRPr lang="en-US" dirty="0"/>
          </a:p>
          <a:p>
            <a:r>
              <a:rPr lang="en-US" dirty="0"/>
              <a:t>HIFs (see citations below)</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08628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8EA18-D8E4-C942-8A4D-DEB65F7126CA}"/>
              </a:ext>
            </a:extLst>
          </p:cNvPr>
          <p:cNvSpPr>
            <a:spLocks noGrp="1"/>
          </p:cNvSpPr>
          <p:nvPr>
            <p:ph type="title"/>
          </p:nvPr>
        </p:nvSpPr>
        <p:spPr/>
        <p:txBody>
          <a:bodyPr>
            <a:normAutofit/>
          </a:bodyPr>
          <a:lstStyle/>
          <a:p>
            <a:r>
              <a:rPr lang="en-US" sz="2400" b="1" dirty="0"/>
              <a:t>Sleep Apnea in Lung Cancer: A Prospective Study (SAIL)</a:t>
            </a:r>
            <a:br>
              <a:rPr lang="en-US" sz="2400" dirty="0"/>
            </a:br>
            <a:r>
              <a:rPr lang="en-US" sz="2400" dirty="0"/>
              <a:t>https://</a:t>
            </a:r>
            <a:r>
              <a:rPr lang="en-US" sz="2400" dirty="0" err="1"/>
              <a:t>pubmed.ncbi.nlm.nih.gov</a:t>
            </a:r>
            <a:r>
              <a:rPr lang="en-US" sz="2400" dirty="0"/>
              <a:t>/30261487/</a:t>
            </a:r>
            <a:br>
              <a:rPr lang="en-US" sz="2400" dirty="0"/>
            </a:br>
            <a:endParaRPr lang="en-US" sz="2400" dirty="0"/>
          </a:p>
        </p:txBody>
      </p:sp>
      <p:sp>
        <p:nvSpPr>
          <p:cNvPr id="3" name="Content Placeholder 2">
            <a:extLst>
              <a:ext uri="{FF2B5EF4-FFF2-40B4-BE49-F238E27FC236}">
                <a16:creationId xmlns:a16="http://schemas.microsoft.com/office/drawing/2014/main" id="{80FF4B3E-9A4C-CA49-917E-FB1A2B8F4D4F}"/>
              </a:ext>
            </a:extLst>
          </p:cNvPr>
          <p:cNvSpPr>
            <a:spLocks noGrp="1"/>
          </p:cNvSpPr>
          <p:nvPr>
            <p:ph idx="1"/>
          </p:nvPr>
        </p:nvSpPr>
        <p:spPr/>
        <p:txBody>
          <a:bodyPr/>
          <a:lstStyle/>
          <a:p>
            <a:r>
              <a:rPr lang="en-US" dirty="0"/>
              <a:t>Intermittent hypoxemia –as been linked to progression of cancer in animal models. </a:t>
            </a:r>
          </a:p>
          <a:p>
            <a:r>
              <a:rPr lang="en-US" dirty="0"/>
              <a:t>Goal: determine prevalence of SDB in patients with newly diagnosed lung cancer. </a:t>
            </a:r>
          </a:p>
          <a:p>
            <a:r>
              <a:rPr lang="en-US" dirty="0"/>
              <a:t>Enrolled 83 patients with recent diagnosis of lung ca in Spain -&gt; all undergo HSAT</a:t>
            </a:r>
          </a:p>
        </p:txBody>
      </p:sp>
    </p:spTree>
    <p:extLst>
      <p:ext uri="{BB962C8B-B14F-4D97-AF65-F5344CB8AC3E}">
        <p14:creationId xmlns:p14="http://schemas.microsoft.com/office/powerpoint/2010/main" val="793850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5D55C-0175-0544-B032-4E1C9AE07074}"/>
              </a:ext>
            </a:extLst>
          </p:cNvPr>
          <p:cNvSpPr>
            <a:spLocks noGrp="1"/>
          </p:cNvSpPr>
          <p:nvPr>
            <p:ph type="title"/>
          </p:nvPr>
        </p:nvSpPr>
        <p:spPr/>
        <p:txBody>
          <a:bodyPr/>
          <a:lstStyle/>
          <a:p>
            <a:r>
              <a:rPr lang="en-US" dirty="0"/>
              <a:t>SAILS</a:t>
            </a:r>
          </a:p>
        </p:txBody>
      </p:sp>
      <p:sp>
        <p:nvSpPr>
          <p:cNvPr id="3" name="Content Placeholder 2">
            <a:extLst>
              <a:ext uri="{FF2B5EF4-FFF2-40B4-BE49-F238E27FC236}">
                <a16:creationId xmlns:a16="http://schemas.microsoft.com/office/drawing/2014/main" id="{33BECC0E-6566-9C45-89B2-695B029D1330}"/>
              </a:ext>
            </a:extLst>
          </p:cNvPr>
          <p:cNvSpPr>
            <a:spLocks noGrp="1"/>
          </p:cNvSpPr>
          <p:nvPr>
            <p:ph idx="1"/>
          </p:nvPr>
        </p:nvSpPr>
        <p:spPr/>
        <p:txBody>
          <a:bodyPr/>
          <a:lstStyle/>
          <a:p>
            <a:r>
              <a:rPr lang="en-US" dirty="0"/>
              <a:t>Prevalence of OSA and Nocturnal Hypoxemia in those undergoing LDCT lung ca screening. </a:t>
            </a:r>
          </a:p>
          <a:p>
            <a:r>
              <a:rPr lang="en-US" dirty="0"/>
              <a:t>Prospective; N=279, 236 took HSAT. Most without excessive daytime somnolence.</a:t>
            </a:r>
          </a:p>
          <a:p>
            <a:r>
              <a:rPr lang="en-US" dirty="0"/>
              <a:t>Sleep apnea was present in 77.5% (86 of 236 were mild, 55 moderate, 42 severe). </a:t>
            </a:r>
          </a:p>
          <a:p>
            <a:r>
              <a:rPr lang="en-US" dirty="0"/>
              <a:t>Subjects with hypoxemia (time below spo2 90%) was correlated with screening findings after multivariate analysis (OR 2.6) accounting for prior smoking (though they did not account for whether emphysema was taken into account)</a:t>
            </a:r>
          </a:p>
        </p:txBody>
      </p:sp>
    </p:spTree>
    <p:extLst>
      <p:ext uri="{BB962C8B-B14F-4D97-AF65-F5344CB8AC3E}">
        <p14:creationId xmlns:p14="http://schemas.microsoft.com/office/powerpoint/2010/main" val="2210879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8DF8D-21C5-264C-BA9E-3CBC3B789EF3}"/>
              </a:ext>
            </a:extLst>
          </p:cNvPr>
          <p:cNvSpPr>
            <a:spLocks noGrp="1"/>
          </p:cNvSpPr>
          <p:nvPr>
            <p:ph type="title"/>
          </p:nvPr>
        </p:nvSpPr>
        <p:spPr/>
        <p:txBody>
          <a:bodyPr/>
          <a:lstStyle/>
          <a:p>
            <a:r>
              <a:rPr lang="en-US" dirty="0"/>
              <a:t>https://</a:t>
            </a:r>
            <a:r>
              <a:rPr lang="en-US" dirty="0" err="1"/>
              <a:t>bmcpulmmed.biomedcentral.com</a:t>
            </a:r>
            <a:r>
              <a:rPr lang="en-US" dirty="0"/>
              <a:t>/articles/10.1186/s12890-018-0645-1</a:t>
            </a:r>
          </a:p>
        </p:txBody>
      </p:sp>
      <p:sp>
        <p:nvSpPr>
          <p:cNvPr id="3" name="Content Placeholder 2">
            <a:extLst>
              <a:ext uri="{FF2B5EF4-FFF2-40B4-BE49-F238E27FC236}">
                <a16:creationId xmlns:a16="http://schemas.microsoft.com/office/drawing/2014/main" id="{B11C3433-D3DC-234C-A147-ECB64EEF221C}"/>
              </a:ext>
            </a:extLst>
          </p:cNvPr>
          <p:cNvSpPr>
            <a:spLocks noGrp="1"/>
          </p:cNvSpPr>
          <p:nvPr>
            <p:ph idx="1"/>
          </p:nvPr>
        </p:nvSpPr>
        <p:spPr/>
        <p:txBody>
          <a:bodyPr/>
          <a:lstStyle/>
          <a:p>
            <a:r>
              <a:rPr lang="en-US" dirty="0"/>
              <a:t>SDB prevalence in 100 consecutive pts with newly dx Lung Ca in Germany</a:t>
            </a:r>
          </a:p>
          <a:p>
            <a:r>
              <a:rPr lang="en-US" dirty="0"/>
              <a:t>32% had mild, 17% had moderate-severe.</a:t>
            </a:r>
          </a:p>
          <a:p>
            <a:endParaRPr lang="en-US" dirty="0"/>
          </a:p>
          <a:p>
            <a:r>
              <a:rPr lang="en-US" dirty="0"/>
              <a:t>Critique – selection pressures? Is this higher than expected given comorbid conditions? Several inferences required to make leap to causal connection. </a:t>
            </a:r>
          </a:p>
        </p:txBody>
      </p:sp>
    </p:spTree>
    <p:extLst>
      <p:ext uri="{BB962C8B-B14F-4D97-AF65-F5344CB8AC3E}">
        <p14:creationId xmlns:p14="http://schemas.microsoft.com/office/powerpoint/2010/main" val="1518728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61FA8-3048-2F4D-8F03-0FF1EC23BDB2}"/>
              </a:ext>
            </a:extLst>
          </p:cNvPr>
          <p:cNvSpPr>
            <a:spLocks noGrp="1"/>
          </p:cNvSpPr>
          <p:nvPr>
            <p:ph type="title"/>
          </p:nvPr>
        </p:nvSpPr>
        <p:spPr/>
        <p:txBody>
          <a:bodyPr/>
          <a:lstStyle/>
          <a:p>
            <a:r>
              <a:rPr lang="en-US" dirty="0">
                <a:hlinkClick r:id="rId2"/>
              </a:rPr>
              <a:t>https://pubmed.ncbi.nlm.nih.gov/25096668/</a:t>
            </a:r>
            <a:br>
              <a:rPr lang="en-US" dirty="0"/>
            </a:br>
            <a:endParaRPr lang="en-US" dirty="0"/>
          </a:p>
        </p:txBody>
      </p:sp>
      <p:sp>
        <p:nvSpPr>
          <p:cNvPr id="3" name="Content Placeholder 2">
            <a:extLst>
              <a:ext uri="{FF2B5EF4-FFF2-40B4-BE49-F238E27FC236}">
                <a16:creationId xmlns:a16="http://schemas.microsoft.com/office/drawing/2014/main" id="{B2C01225-3CFB-8649-B281-A7D9A770966C}"/>
              </a:ext>
            </a:extLst>
          </p:cNvPr>
          <p:cNvSpPr>
            <a:spLocks noGrp="1"/>
          </p:cNvSpPr>
          <p:nvPr>
            <p:ph idx="1"/>
          </p:nvPr>
        </p:nvSpPr>
        <p:spPr/>
        <p:txBody>
          <a:bodyPr/>
          <a:lstStyle/>
          <a:p>
            <a:r>
              <a:rPr lang="en-US" dirty="0"/>
              <a:t>No independent association with prevalent or incident lung cancer– 10149 patients referred for sleep testing. 5.1% had cancer at </a:t>
            </a:r>
            <a:r>
              <a:rPr lang="en-US" dirty="0" err="1"/>
              <a:t>referra</a:t>
            </a:r>
            <a:r>
              <a:rPr lang="en-US" dirty="0"/>
              <a:t>, 6.5% had new first incident cancer.</a:t>
            </a:r>
          </a:p>
          <a:p>
            <a:r>
              <a:rPr lang="en-US" dirty="0"/>
              <a:t>Ontario cancer registry</a:t>
            </a:r>
          </a:p>
          <a:p>
            <a:endParaRPr lang="en-US" dirty="0"/>
          </a:p>
        </p:txBody>
      </p:sp>
    </p:spTree>
    <p:extLst>
      <p:ext uri="{BB962C8B-B14F-4D97-AF65-F5344CB8AC3E}">
        <p14:creationId xmlns:p14="http://schemas.microsoft.com/office/powerpoint/2010/main" val="4127204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F7248-5E5A-EA4C-8E5C-04EE1FD17EA6}"/>
              </a:ext>
            </a:extLst>
          </p:cNvPr>
          <p:cNvSpPr>
            <a:spLocks noGrp="1"/>
          </p:cNvSpPr>
          <p:nvPr>
            <p:ph type="title"/>
          </p:nvPr>
        </p:nvSpPr>
        <p:spPr/>
        <p:txBody>
          <a:bodyPr>
            <a:noAutofit/>
          </a:bodyPr>
          <a:lstStyle/>
          <a:p>
            <a:r>
              <a:rPr lang="en-US" sz="2400" dirty="0" err="1"/>
              <a:t>Gozal</a:t>
            </a:r>
            <a:r>
              <a:rPr lang="en-US" sz="2400" dirty="0"/>
              <a:t> D, Ham SA, </a:t>
            </a:r>
            <a:r>
              <a:rPr lang="en-US" sz="2400" dirty="0" err="1"/>
              <a:t>Mokhlesi</a:t>
            </a:r>
            <a:r>
              <a:rPr lang="en-US" sz="2400" dirty="0"/>
              <a:t> B. Sleep apnea and cancer: analysis</a:t>
            </a:r>
            <a:br>
              <a:rPr lang="en-US" sz="2400" dirty="0"/>
            </a:br>
            <a:r>
              <a:rPr lang="en-US" sz="2400" dirty="0"/>
              <a:t>of a nationwide population sample. Sleep (Basel) 2016;39:</a:t>
            </a:r>
            <a:br>
              <a:rPr lang="en-US" sz="2400" dirty="0"/>
            </a:br>
            <a:r>
              <a:rPr lang="en-US" sz="2400" dirty="0"/>
              <a:t>1493–1500.</a:t>
            </a:r>
            <a:br>
              <a:rPr lang="en-US" sz="2400" dirty="0"/>
            </a:br>
            <a:endParaRPr lang="en-US" sz="2400" dirty="0"/>
          </a:p>
        </p:txBody>
      </p:sp>
      <p:sp>
        <p:nvSpPr>
          <p:cNvPr id="3" name="Content Placeholder 2">
            <a:extLst>
              <a:ext uri="{FF2B5EF4-FFF2-40B4-BE49-F238E27FC236}">
                <a16:creationId xmlns:a16="http://schemas.microsoft.com/office/drawing/2014/main" id="{803E5861-9764-2848-8B0A-03377BAAF806}"/>
              </a:ext>
            </a:extLst>
          </p:cNvPr>
          <p:cNvSpPr>
            <a:spLocks noGrp="1"/>
          </p:cNvSpPr>
          <p:nvPr>
            <p:ph idx="1"/>
          </p:nvPr>
        </p:nvSpPr>
        <p:spPr/>
        <p:txBody>
          <a:bodyPr/>
          <a:lstStyle/>
          <a:p>
            <a:r>
              <a:rPr lang="en-US" dirty="0"/>
              <a:t>Oddly, protective effect of OSA on risk of metastasis and mortality. </a:t>
            </a:r>
          </a:p>
          <a:p>
            <a:r>
              <a:rPr lang="en-US" dirty="0"/>
              <a:t>This study is included in the met—analysis shown below. </a:t>
            </a:r>
          </a:p>
        </p:txBody>
      </p:sp>
    </p:spTree>
    <p:extLst>
      <p:ext uri="{BB962C8B-B14F-4D97-AF65-F5344CB8AC3E}">
        <p14:creationId xmlns:p14="http://schemas.microsoft.com/office/powerpoint/2010/main" val="791916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842DF-41C8-0342-A392-9025E02C62F4}"/>
              </a:ext>
            </a:extLst>
          </p:cNvPr>
          <p:cNvSpPr>
            <a:spLocks noGrp="1"/>
          </p:cNvSpPr>
          <p:nvPr>
            <p:ph type="title"/>
          </p:nvPr>
        </p:nvSpPr>
        <p:spPr/>
        <p:txBody>
          <a:bodyPr/>
          <a:lstStyle/>
          <a:p>
            <a:r>
              <a:rPr lang="en-US" dirty="0"/>
              <a:t>https://</a:t>
            </a:r>
            <a:r>
              <a:rPr lang="en-US" dirty="0" err="1"/>
              <a:t>journals.physiology.org</a:t>
            </a:r>
            <a:r>
              <a:rPr lang="en-US" dirty="0"/>
              <a:t>/</a:t>
            </a:r>
            <a:r>
              <a:rPr lang="en-US" dirty="0" err="1"/>
              <a:t>doi</a:t>
            </a:r>
            <a:r>
              <a:rPr lang="en-US" dirty="0"/>
              <a:t>/full/10.1152/ajpregu.00036.2018</a:t>
            </a:r>
          </a:p>
        </p:txBody>
      </p:sp>
      <p:sp>
        <p:nvSpPr>
          <p:cNvPr id="3" name="Content Placeholder 2">
            <a:extLst>
              <a:ext uri="{FF2B5EF4-FFF2-40B4-BE49-F238E27FC236}">
                <a16:creationId xmlns:a16="http://schemas.microsoft.com/office/drawing/2014/main" id="{A3035BE7-9CBF-8849-AA84-57D58E28E58E}"/>
              </a:ext>
            </a:extLst>
          </p:cNvPr>
          <p:cNvSpPr>
            <a:spLocks noGrp="1"/>
          </p:cNvSpPr>
          <p:nvPr>
            <p:ph idx="1"/>
          </p:nvPr>
        </p:nvSpPr>
        <p:spPr/>
        <p:txBody>
          <a:bodyPr/>
          <a:lstStyle/>
          <a:p>
            <a:r>
              <a:rPr lang="en-US" dirty="0"/>
              <a:t>Overview of intermittent hypoxia mechanisms to explain cancer risk.</a:t>
            </a:r>
          </a:p>
          <a:p>
            <a:r>
              <a:rPr lang="en-US" dirty="0"/>
              <a:t>Link to this for in – depth discussion.</a:t>
            </a:r>
          </a:p>
        </p:txBody>
      </p:sp>
    </p:spTree>
    <p:extLst>
      <p:ext uri="{BB962C8B-B14F-4D97-AF65-F5344CB8AC3E}">
        <p14:creationId xmlns:p14="http://schemas.microsoft.com/office/powerpoint/2010/main" val="21906706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1931</Words>
  <Application>Microsoft Macintosh PowerPoint</Application>
  <PresentationFormat>Widescreen</PresentationFormat>
  <Paragraphs>155</Paragraphs>
  <Slides>13</Slides>
  <Notes>7</Notes>
  <HiddenSlides>3</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OSA – Cancer (generally)</vt:lpstr>
      <vt:lpstr>OSA – Cancer (Lung)</vt:lpstr>
      <vt:lpstr>Obstructive Sleep Apnea – Lung Cancer</vt:lpstr>
      <vt:lpstr>Sleep Apnea in Lung Cancer: A Prospective Study (SAIL) https://pubmed.ncbi.nlm.nih.gov/30261487/ </vt:lpstr>
      <vt:lpstr>SAILS</vt:lpstr>
      <vt:lpstr>https://bmcpulmmed.biomedcentral.com/articles/10.1186/s12890-018-0645-1</vt:lpstr>
      <vt:lpstr>https://pubmed.ncbi.nlm.nih.gov/25096668/ </vt:lpstr>
      <vt:lpstr>Gozal D, Ham SA, Mokhlesi B. Sleep apnea and cancer: analysis of a nationwide population sample. Sleep (Basel) 2016;39: 1493–1500. </vt:lpstr>
      <vt:lpstr>https://journals.physiology.org/doi/full/10.1152/ajpregu.00036.2018</vt:lpstr>
      <vt:lpstr>META-analysis of OSA-Lung Cancer risk https://www.atsjournals.org/doi/abs/10.1513/AnnalsATS.202108-960OC</vt:lpstr>
      <vt:lpstr>https://erj.ersjournals.com/content/53/2/1800893.short</vt:lpstr>
      <vt:lpstr>OSA and VTE - https://doi.org/10.1016/j.smrv.2019.101233</vt:lpstr>
      <vt:lpstr>https://doi.org/10.1016/j.chest.2021.12.630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 – Cancer (generally()</dc:title>
  <dc:creator>BRIAN LOCKE</dc:creator>
  <cp:lastModifiedBy>BRIAN LOCKE</cp:lastModifiedBy>
  <cp:revision>3</cp:revision>
  <dcterms:created xsi:type="dcterms:W3CDTF">2022-03-26T20:15:45Z</dcterms:created>
  <dcterms:modified xsi:type="dcterms:W3CDTF">2022-03-26T21:55:27Z</dcterms:modified>
</cp:coreProperties>
</file>